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35"/>
  </p:handoutMasterIdLst>
  <p:sldIdLst>
    <p:sldId id="256" r:id="rId2"/>
    <p:sldId id="290" r:id="rId3"/>
    <p:sldId id="258" r:id="rId4"/>
    <p:sldId id="259" r:id="rId5"/>
    <p:sldId id="294" r:id="rId6"/>
    <p:sldId id="261" r:id="rId7"/>
    <p:sldId id="262" r:id="rId8"/>
    <p:sldId id="286" r:id="rId9"/>
    <p:sldId id="263" r:id="rId10"/>
    <p:sldId id="264" r:id="rId11"/>
    <p:sldId id="274" r:id="rId12"/>
    <p:sldId id="293" r:id="rId13"/>
    <p:sldId id="266" r:id="rId14"/>
    <p:sldId id="279" r:id="rId15"/>
    <p:sldId id="265" r:id="rId16"/>
    <p:sldId id="283" r:id="rId17"/>
    <p:sldId id="275" r:id="rId18"/>
    <p:sldId id="267" r:id="rId19"/>
    <p:sldId id="268" r:id="rId20"/>
    <p:sldId id="269" r:id="rId21"/>
    <p:sldId id="280" r:id="rId22"/>
    <p:sldId id="270" r:id="rId23"/>
    <p:sldId id="284" r:id="rId24"/>
    <p:sldId id="281" r:id="rId25"/>
    <p:sldId id="271" r:id="rId26"/>
    <p:sldId id="272" r:id="rId27"/>
    <p:sldId id="273" r:id="rId28"/>
    <p:sldId id="276" r:id="rId29"/>
    <p:sldId id="277" r:id="rId30"/>
    <p:sldId id="285" r:id="rId31"/>
    <p:sldId id="282" r:id="rId32"/>
    <p:sldId id="287" r:id="rId33"/>
    <p:sldId id="288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2" autoAdjust="0"/>
    <p:restoredTop sz="94660"/>
  </p:normalViewPr>
  <p:slideViewPr>
    <p:cSldViewPr>
      <p:cViewPr>
        <p:scale>
          <a:sx n="114" d="100"/>
          <a:sy n="114" d="100"/>
        </p:scale>
        <p:origin x="-9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B8A92F-F2AB-4398-B4B9-9B34384BB9A3}" type="doc">
      <dgm:prSet loTypeId="urn:microsoft.com/office/officeart/2005/8/layout/default#1" loCatId="list" qsTypeId="urn:microsoft.com/office/officeart/2005/8/quickstyle/simple5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3DCEDC4D-276C-4D1A-BD3D-47280056CFBF}">
      <dgm:prSet phldrT="[Text]"/>
      <dgm:spPr/>
      <dgm:t>
        <a:bodyPr/>
        <a:lstStyle/>
        <a:p>
          <a:r>
            <a:rPr lang="en-US" dirty="0" smtClean="0"/>
            <a:t>Define</a:t>
          </a:r>
          <a:endParaRPr lang="en-US" dirty="0"/>
        </a:p>
      </dgm:t>
    </dgm:pt>
    <dgm:pt modelId="{B571BD93-ABAF-4101-8D39-78283A8F90C9}" type="parTrans" cxnId="{EF30A24D-252E-46A8-AA0A-74E2CAEE80F7}">
      <dgm:prSet/>
      <dgm:spPr/>
      <dgm:t>
        <a:bodyPr/>
        <a:lstStyle/>
        <a:p>
          <a:endParaRPr lang="en-US"/>
        </a:p>
      </dgm:t>
    </dgm:pt>
    <dgm:pt modelId="{8D4A1697-3335-4D6D-AEC2-892D5BC2DE60}" type="sibTrans" cxnId="{EF30A24D-252E-46A8-AA0A-74E2CAEE80F7}">
      <dgm:prSet/>
      <dgm:spPr/>
      <dgm:t>
        <a:bodyPr/>
        <a:lstStyle/>
        <a:p>
          <a:endParaRPr lang="en-US"/>
        </a:p>
      </dgm:t>
    </dgm:pt>
    <dgm:pt modelId="{CD1B2EF4-0FB7-4AD8-A9B9-943F36733293}">
      <dgm:prSet phldrT="[Text]"/>
      <dgm:spPr/>
      <dgm:t>
        <a:bodyPr/>
        <a:lstStyle/>
        <a:p>
          <a:r>
            <a:rPr lang="en-US" dirty="0" smtClean="0"/>
            <a:t>Recognize</a:t>
          </a:r>
          <a:endParaRPr lang="en-US" dirty="0"/>
        </a:p>
      </dgm:t>
    </dgm:pt>
    <dgm:pt modelId="{A38D11B8-C57E-4642-91E8-E474C1A4D26A}" type="parTrans" cxnId="{7F01A205-10D6-4E16-87A0-CED6F32F74C2}">
      <dgm:prSet/>
      <dgm:spPr/>
      <dgm:t>
        <a:bodyPr/>
        <a:lstStyle/>
        <a:p>
          <a:endParaRPr lang="en-US"/>
        </a:p>
      </dgm:t>
    </dgm:pt>
    <dgm:pt modelId="{C42C7ACD-491B-4764-9E98-52BCD26BFB1C}" type="sibTrans" cxnId="{7F01A205-10D6-4E16-87A0-CED6F32F74C2}">
      <dgm:prSet/>
      <dgm:spPr/>
      <dgm:t>
        <a:bodyPr/>
        <a:lstStyle/>
        <a:p>
          <a:endParaRPr lang="en-US"/>
        </a:p>
      </dgm:t>
    </dgm:pt>
    <dgm:pt modelId="{5CF0AA87-9A1A-497E-B5CD-474D3A226422}">
      <dgm:prSet phldrT="[Text]"/>
      <dgm:spPr/>
      <dgm:t>
        <a:bodyPr/>
        <a:lstStyle/>
        <a:p>
          <a:r>
            <a:rPr lang="en-US" dirty="0" smtClean="0"/>
            <a:t>Discuss</a:t>
          </a:r>
          <a:endParaRPr lang="en-US" dirty="0"/>
        </a:p>
      </dgm:t>
    </dgm:pt>
    <dgm:pt modelId="{81116275-B531-47B0-A8F1-E66779C30EA8}" type="parTrans" cxnId="{F7240C35-CA2A-4922-B583-CAE5179E2937}">
      <dgm:prSet/>
      <dgm:spPr/>
      <dgm:t>
        <a:bodyPr/>
        <a:lstStyle/>
        <a:p>
          <a:endParaRPr lang="en-US"/>
        </a:p>
      </dgm:t>
    </dgm:pt>
    <dgm:pt modelId="{C79C2155-9FC0-4FAF-B5F4-59D0AC5B2FAE}" type="sibTrans" cxnId="{F7240C35-CA2A-4922-B583-CAE5179E2937}">
      <dgm:prSet/>
      <dgm:spPr/>
      <dgm:t>
        <a:bodyPr/>
        <a:lstStyle/>
        <a:p>
          <a:endParaRPr lang="en-US"/>
        </a:p>
      </dgm:t>
    </dgm:pt>
    <dgm:pt modelId="{6A196B3A-538A-4CA9-B6CE-19ABB0DC5780}">
      <dgm:prSet phldrT="[Text]"/>
      <dgm:spPr/>
      <dgm:t>
        <a:bodyPr/>
        <a:lstStyle/>
        <a:p>
          <a:r>
            <a:rPr lang="en-US" dirty="0" smtClean="0"/>
            <a:t>Identify</a:t>
          </a:r>
          <a:endParaRPr lang="en-US" dirty="0"/>
        </a:p>
      </dgm:t>
    </dgm:pt>
    <dgm:pt modelId="{BA1638D3-6B6E-46D4-BE2A-288D679D0615}" type="parTrans" cxnId="{02437526-8739-4A84-A319-EBD72BCFADC2}">
      <dgm:prSet/>
      <dgm:spPr/>
      <dgm:t>
        <a:bodyPr/>
        <a:lstStyle/>
        <a:p>
          <a:endParaRPr lang="en-US"/>
        </a:p>
      </dgm:t>
    </dgm:pt>
    <dgm:pt modelId="{E7ECBCA2-8116-4877-A3E2-77282CF13100}" type="sibTrans" cxnId="{02437526-8739-4A84-A319-EBD72BCFADC2}">
      <dgm:prSet/>
      <dgm:spPr/>
      <dgm:t>
        <a:bodyPr/>
        <a:lstStyle/>
        <a:p>
          <a:endParaRPr lang="en-US"/>
        </a:p>
      </dgm:t>
    </dgm:pt>
    <dgm:pt modelId="{34EAF7BA-E583-41A3-849B-D68E05B17638}">
      <dgm:prSet phldrT="[Text]"/>
      <dgm:spPr/>
      <dgm:t>
        <a:bodyPr/>
        <a:lstStyle/>
        <a:p>
          <a:r>
            <a:rPr lang="en-US" dirty="0" smtClean="0"/>
            <a:t>Apply</a:t>
          </a:r>
          <a:endParaRPr lang="en-US" dirty="0"/>
        </a:p>
      </dgm:t>
    </dgm:pt>
    <dgm:pt modelId="{F1E80B12-805A-40BB-A7F9-62CF354EA03F}" type="parTrans" cxnId="{1A5694DB-93D5-41A8-8658-DF71D9B167E8}">
      <dgm:prSet/>
      <dgm:spPr/>
      <dgm:t>
        <a:bodyPr/>
        <a:lstStyle/>
        <a:p>
          <a:endParaRPr lang="en-US"/>
        </a:p>
      </dgm:t>
    </dgm:pt>
    <dgm:pt modelId="{65B0DA37-2832-4BE0-B25C-B189CD76A31B}" type="sibTrans" cxnId="{1A5694DB-93D5-41A8-8658-DF71D9B167E8}">
      <dgm:prSet/>
      <dgm:spPr/>
      <dgm:t>
        <a:bodyPr/>
        <a:lstStyle/>
        <a:p>
          <a:endParaRPr lang="en-US"/>
        </a:p>
      </dgm:t>
    </dgm:pt>
    <dgm:pt modelId="{E3D175A5-A29A-4AB0-A1C8-EFFFD994D1E5}">
      <dgm:prSet phldrT="[Text]"/>
      <dgm:spPr/>
      <dgm:t>
        <a:bodyPr/>
        <a:lstStyle/>
        <a:p>
          <a:r>
            <a:rPr lang="en-US" dirty="0" smtClean="0"/>
            <a:t>Differentiate</a:t>
          </a:r>
          <a:endParaRPr lang="en-US" dirty="0"/>
        </a:p>
      </dgm:t>
    </dgm:pt>
    <dgm:pt modelId="{F317A5DD-F799-40E5-865F-939E39670397}" type="parTrans" cxnId="{132BCC4F-81DE-4441-9818-6937E0E1A8C5}">
      <dgm:prSet/>
      <dgm:spPr/>
      <dgm:t>
        <a:bodyPr/>
        <a:lstStyle/>
        <a:p>
          <a:endParaRPr lang="en-US"/>
        </a:p>
      </dgm:t>
    </dgm:pt>
    <dgm:pt modelId="{3E01C3D8-4F7D-4D1D-B0A5-917B31F6811D}" type="sibTrans" cxnId="{132BCC4F-81DE-4441-9818-6937E0E1A8C5}">
      <dgm:prSet/>
      <dgm:spPr/>
      <dgm:t>
        <a:bodyPr/>
        <a:lstStyle/>
        <a:p>
          <a:endParaRPr lang="en-US"/>
        </a:p>
      </dgm:t>
    </dgm:pt>
    <dgm:pt modelId="{B140E4C6-1B82-41E1-A60C-83142786BF01}">
      <dgm:prSet phldrT="[Text]"/>
      <dgm:spPr/>
      <dgm:t>
        <a:bodyPr/>
        <a:lstStyle/>
        <a:p>
          <a:r>
            <a:rPr lang="en-US" dirty="0" smtClean="0"/>
            <a:t>Establish</a:t>
          </a:r>
          <a:endParaRPr lang="en-US" dirty="0"/>
        </a:p>
      </dgm:t>
    </dgm:pt>
    <dgm:pt modelId="{338BAE57-C200-4517-9016-A93254823E78}" type="parTrans" cxnId="{8F172F59-0A8D-4922-A6EF-DF1FC1938CC4}">
      <dgm:prSet/>
      <dgm:spPr/>
      <dgm:t>
        <a:bodyPr/>
        <a:lstStyle/>
        <a:p>
          <a:endParaRPr lang="en-US"/>
        </a:p>
      </dgm:t>
    </dgm:pt>
    <dgm:pt modelId="{DF4C87D8-26D0-43C1-AB36-D30F7A053DBB}" type="sibTrans" cxnId="{8F172F59-0A8D-4922-A6EF-DF1FC1938CC4}">
      <dgm:prSet/>
      <dgm:spPr/>
      <dgm:t>
        <a:bodyPr/>
        <a:lstStyle/>
        <a:p>
          <a:endParaRPr lang="en-US"/>
        </a:p>
      </dgm:t>
    </dgm:pt>
    <dgm:pt modelId="{8B948790-F899-4AB0-83E6-A6E2F6CF19E0}" type="pres">
      <dgm:prSet presAssocID="{71B8A92F-F2AB-4398-B4B9-9B34384BB9A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179F31-3915-4D8A-8214-185E23779C61}" type="pres">
      <dgm:prSet presAssocID="{3DCEDC4D-276C-4D1A-BD3D-47280056CFBF}" presName="node" presStyleLbl="node1" presStyleIdx="0" presStyleCnt="7" custLinFactX="100000" custLinFactNeighborX="120048" custLinFactNeighborY="123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48FB08-2106-4BBF-B168-4D0E0FF2E8DA}" type="pres">
      <dgm:prSet presAssocID="{8D4A1697-3335-4D6D-AEC2-892D5BC2DE60}" presName="sibTrans" presStyleCnt="0"/>
      <dgm:spPr/>
    </dgm:pt>
    <dgm:pt modelId="{724962AC-EBC6-4B9D-9542-105C225D3EC6}" type="pres">
      <dgm:prSet presAssocID="{CD1B2EF4-0FB7-4AD8-A9B9-943F36733293}" presName="node" presStyleLbl="node1" presStyleIdx="1" presStyleCnt="7" custLinFactX="-7625" custLinFactY="18712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EE45C7-B18B-49D2-9CED-CA3045175D28}" type="pres">
      <dgm:prSet presAssocID="{C42C7ACD-491B-4764-9E98-52BCD26BFB1C}" presName="sibTrans" presStyleCnt="0"/>
      <dgm:spPr/>
    </dgm:pt>
    <dgm:pt modelId="{DAB023BC-A6C2-4652-9F90-0471CF7FD418}" type="pres">
      <dgm:prSet presAssocID="{5CF0AA87-9A1A-497E-B5CD-474D3A226422}" presName="node" presStyleLbl="node1" presStyleIdx="2" presStyleCnt="7" custLinFactX="-8789" custLinFactY="18712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2233B3-309B-46F8-A888-0287DDECA580}" type="pres">
      <dgm:prSet presAssocID="{C79C2155-9FC0-4FAF-B5F4-59D0AC5B2FAE}" presName="sibTrans" presStyleCnt="0"/>
      <dgm:spPr/>
    </dgm:pt>
    <dgm:pt modelId="{2A5C6D77-5B3A-49D6-B5B7-8E6C9F342D56}" type="pres">
      <dgm:prSet presAssocID="{6A196B3A-538A-4CA9-B6CE-19ABB0DC5780}" presName="node" presStyleLbl="node1" presStyleIdx="3" presStyleCnt="7" custLinFactX="100000" custLinFactNeighborX="120048" custLinFactNeighborY="20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AE285-8486-4E0A-B4D4-50D805B30179}" type="pres">
      <dgm:prSet presAssocID="{E7ECBCA2-8116-4877-A3E2-77282CF13100}" presName="sibTrans" presStyleCnt="0"/>
      <dgm:spPr/>
    </dgm:pt>
    <dgm:pt modelId="{70EEF0C8-3CFF-4778-A7E4-B1EB7F08B771}" type="pres">
      <dgm:prSet presAssocID="{34EAF7BA-E583-41A3-849B-D68E05B17638}" presName="node" presStyleLbl="node1" presStyleIdx="4" presStyleCnt="7" custLinFactX="-11378" custLinFactY="14635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1E31D4-5BD1-40B2-ADF9-058BBEB5A370}" type="pres">
      <dgm:prSet presAssocID="{65B0DA37-2832-4BE0-B25C-B189CD76A31B}" presName="sibTrans" presStyleCnt="0"/>
      <dgm:spPr/>
    </dgm:pt>
    <dgm:pt modelId="{357A9D41-0606-4ADE-8F08-CE0632DE13A6}" type="pres">
      <dgm:prSet presAssocID="{E3D175A5-A29A-4AB0-A1C8-EFFFD994D1E5}" presName="node" presStyleLbl="node1" presStyleIdx="5" presStyleCnt="7" custLinFactX="-8789" custLinFactY="14635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90DEC-B256-4AD5-B6C1-204B2BC7A0BC}" type="pres">
      <dgm:prSet presAssocID="{3E01C3D8-4F7D-4D1D-B0A5-917B31F6811D}" presName="sibTrans" presStyleCnt="0"/>
      <dgm:spPr/>
    </dgm:pt>
    <dgm:pt modelId="{A89BAB89-96EF-482E-88EB-3674A01B042C}" type="pres">
      <dgm:prSet presAssocID="{B140E4C6-1B82-41E1-A60C-83142786BF01}" presName="node" presStyleLbl="node1" presStyleIdx="6" presStyleCnt="7" custLinFactX="10048" custLinFactNeighborX="100000" custLinFactNeighborY="-49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01A205-10D6-4E16-87A0-CED6F32F74C2}" srcId="{71B8A92F-F2AB-4398-B4B9-9B34384BB9A3}" destId="{CD1B2EF4-0FB7-4AD8-A9B9-943F36733293}" srcOrd="1" destOrd="0" parTransId="{A38D11B8-C57E-4642-91E8-E474C1A4D26A}" sibTransId="{C42C7ACD-491B-4764-9E98-52BCD26BFB1C}"/>
    <dgm:cxn modelId="{F7240C35-CA2A-4922-B583-CAE5179E2937}" srcId="{71B8A92F-F2AB-4398-B4B9-9B34384BB9A3}" destId="{5CF0AA87-9A1A-497E-B5CD-474D3A226422}" srcOrd="2" destOrd="0" parTransId="{81116275-B531-47B0-A8F1-E66779C30EA8}" sibTransId="{C79C2155-9FC0-4FAF-B5F4-59D0AC5B2FAE}"/>
    <dgm:cxn modelId="{9612CB4E-C089-4042-9A45-2DEC31956C77}" type="presOf" srcId="{34EAF7BA-E583-41A3-849B-D68E05B17638}" destId="{70EEF0C8-3CFF-4778-A7E4-B1EB7F08B771}" srcOrd="0" destOrd="0" presId="urn:microsoft.com/office/officeart/2005/8/layout/default#1"/>
    <dgm:cxn modelId="{2029494A-799B-4B80-91CD-08AF84D7BCD4}" type="presOf" srcId="{6A196B3A-538A-4CA9-B6CE-19ABB0DC5780}" destId="{2A5C6D77-5B3A-49D6-B5B7-8E6C9F342D56}" srcOrd="0" destOrd="0" presId="urn:microsoft.com/office/officeart/2005/8/layout/default#1"/>
    <dgm:cxn modelId="{A46E146A-4F5B-4876-AC22-217730BC485D}" type="presOf" srcId="{B140E4C6-1B82-41E1-A60C-83142786BF01}" destId="{A89BAB89-96EF-482E-88EB-3674A01B042C}" srcOrd="0" destOrd="0" presId="urn:microsoft.com/office/officeart/2005/8/layout/default#1"/>
    <dgm:cxn modelId="{EF30A24D-252E-46A8-AA0A-74E2CAEE80F7}" srcId="{71B8A92F-F2AB-4398-B4B9-9B34384BB9A3}" destId="{3DCEDC4D-276C-4D1A-BD3D-47280056CFBF}" srcOrd="0" destOrd="0" parTransId="{B571BD93-ABAF-4101-8D39-78283A8F90C9}" sibTransId="{8D4A1697-3335-4D6D-AEC2-892D5BC2DE60}"/>
    <dgm:cxn modelId="{828E22A4-2F37-4CA5-873C-1943EB99A981}" type="presOf" srcId="{71B8A92F-F2AB-4398-B4B9-9B34384BB9A3}" destId="{8B948790-F899-4AB0-83E6-A6E2F6CF19E0}" srcOrd="0" destOrd="0" presId="urn:microsoft.com/office/officeart/2005/8/layout/default#1"/>
    <dgm:cxn modelId="{597DDAE6-8C22-4EED-B492-42734E6DE45F}" type="presOf" srcId="{E3D175A5-A29A-4AB0-A1C8-EFFFD994D1E5}" destId="{357A9D41-0606-4ADE-8F08-CE0632DE13A6}" srcOrd="0" destOrd="0" presId="urn:microsoft.com/office/officeart/2005/8/layout/default#1"/>
    <dgm:cxn modelId="{02437526-8739-4A84-A319-EBD72BCFADC2}" srcId="{71B8A92F-F2AB-4398-B4B9-9B34384BB9A3}" destId="{6A196B3A-538A-4CA9-B6CE-19ABB0DC5780}" srcOrd="3" destOrd="0" parTransId="{BA1638D3-6B6E-46D4-BE2A-288D679D0615}" sibTransId="{E7ECBCA2-8116-4877-A3E2-77282CF13100}"/>
    <dgm:cxn modelId="{142C13CF-A24A-4A4E-ACAF-99E0F6F6ACE2}" type="presOf" srcId="{3DCEDC4D-276C-4D1A-BD3D-47280056CFBF}" destId="{48179F31-3915-4D8A-8214-185E23779C61}" srcOrd="0" destOrd="0" presId="urn:microsoft.com/office/officeart/2005/8/layout/default#1"/>
    <dgm:cxn modelId="{1A5694DB-93D5-41A8-8658-DF71D9B167E8}" srcId="{71B8A92F-F2AB-4398-B4B9-9B34384BB9A3}" destId="{34EAF7BA-E583-41A3-849B-D68E05B17638}" srcOrd="4" destOrd="0" parTransId="{F1E80B12-805A-40BB-A7F9-62CF354EA03F}" sibTransId="{65B0DA37-2832-4BE0-B25C-B189CD76A31B}"/>
    <dgm:cxn modelId="{E031A70D-FC18-4F7A-9505-7A4865E3C8CD}" type="presOf" srcId="{CD1B2EF4-0FB7-4AD8-A9B9-943F36733293}" destId="{724962AC-EBC6-4B9D-9542-105C225D3EC6}" srcOrd="0" destOrd="0" presId="urn:microsoft.com/office/officeart/2005/8/layout/default#1"/>
    <dgm:cxn modelId="{8F172F59-0A8D-4922-A6EF-DF1FC1938CC4}" srcId="{71B8A92F-F2AB-4398-B4B9-9B34384BB9A3}" destId="{B140E4C6-1B82-41E1-A60C-83142786BF01}" srcOrd="6" destOrd="0" parTransId="{338BAE57-C200-4517-9016-A93254823E78}" sibTransId="{DF4C87D8-26D0-43C1-AB36-D30F7A053DBB}"/>
    <dgm:cxn modelId="{77772D70-B83E-47A4-BC32-AD27E849795A}" type="presOf" srcId="{5CF0AA87-9A1A-497E-B5CD-474D3A226422}" destId="{DAB023BC-A6C2-4652-9F90-0471CF7FD418}" srcOrd="0" destOrd="0" presId="urn:microsoft.com/office/officeart/2005/8/layout/default#1"/>
    <dgm:cxn modelId="{132BCC4F-81DE-4441-9818-6937E0E1A8C5}" srcId="{71B8A92F-F2AB-4398-B4B9-9B34384BB9A3}" destId="{E3D175A5-A29A-4AB0-A1C8-EFFFD994D1E5}" srcOrd="5" destOrd="0" parTransId="{F317A5DD-F799-40E5-865F-939E39670397}" sibTransId="{3E01C3D8-4F7D-4D1D-B0A5-917B31F6811D}"/>
    <dgm:cxn modelId="{75F6A238-3778-4432-8419-BB7D183ADF86}" type="presParOf" srcId="{8B948790-F899-4AB0-83E6-A6E2F6CF19E0}" destId="{48179F31-3915-4D8A-8214-185E23779C61}" srcOrd="0" destOrd="0" presId="urn:microsoft.com/office/officeart/2005/8/layout/default#1"/>
    <dgm:cxn modelId="{3BF5ECC3-240A-4528-B5C0-DB2DA7C4149C}" type="presParOf" srcId="{8B948790-F899-4AB0-83E6-A6E2F6CF19E0}" destId="{E948FB08-2106-4BBF-B168-4D0E0FF2E8DA}" srcOrd="1" destOrd="0" presId="urn:microsoft.com/office/officeart/2005/8/layout/default#1"/>
    <dgm:cxn modelId="{B6C4D2FF-130E-4DF3-9B31-3FF2C2961394}" type="presParOf" srcId="{8B948790-F899-4AB0-83E6-A6E2F6CF19E0}" destId="{724962AC-EBC6-4B9D-9542-105C225D3EC6}" srcOrd="2" destOrd="0" presId="urn:microsoft.com/office/officeart/2005/8/layout/default#1"/>
    <dgm:cxn modelId="{F1C603B9-52F8-4E62-BB71-59B758E64C0C}" type="presParOf" srcId="{8B948790-F899-4AB0-83E6-A6E2F6CF19E0}" destId="{56EE45C7-B18B-49D2-9CED-CA3045175D28}" srcOrd="3" destOrd="0" presId="urn:microsoft.com/office/officeart/2005/8/layout/default#1"/>
    <dgm:cxn modelId="{2990F6FB-294A-4886-97A4-6EF534B67DB2}" type="presParOf" srcId="{8B948790-F899-4AB0-83E6-A6E2F6CF19E0}" destId="{DAB023BC-A6C2-4652-9F90-0471CF7FD418}" srcOrd="4" destOrd="0" presId="urn:microsoft.com/office/officeart/2005/8/layout/default#1"/>
    <dgm:cxn modelId="{EA5DE3D2-3AC6-4807-9218-94AF4F3AF571}" type="presParOf" srcId="{8B948790-F899-4AB0-83E6-A6E2F6CF19E0}" destId="{2C2233B3-309B-46F8-A888-0287DDECA580}" srcOrd="5" destOrd="0" presId="urn:microsoft.com/office/officeart/2005/8/layout/default#1"/>
    <dgm:cxn modelId="{5471E164-BC81-4751-82CE-AFAB346FE437}" type="presParOf" srcId="{8B948790-F899-4AB0-83E6-A6E2F6CF19E0}" destId="{2A5C6D77-5B3A-49D6-B5B7-8E6C9F342D56}" srcOrd="6" destOrd="0" presId="urn:microsoft.com/office/officeart/2005/8/layout/default#1"/>
    <dgm:cxn modelId="{42F3999D-F203-4E96-ABE2-A865ED77C5CD}" type="presParOf" srcId="{8B948790-F899-4AB0-83E6-A6E2F6CF19E0}" destId="{AE3AE285-8486-4E0A-B4D4-50D805B30179}" srcOrd="7" destOrd="0" presId="urn:microsoft.com/office/officeart/2005/8/layout/default#1"/>
    <dgm:cxn modelId="{82E0CBF1-88AB-4DC6-9197-4D202AA37C9B}" type="presParOf" srcId="{8B948790-F899-4AB0-83E6-A6E2F6CF19E0}" destId="{70EEF0C8-3CFF-4778-A7E4-B1EB7F08B771}" srcOrd="8" destOrd="0" presId="urn:microsoft.com/office/officeart/2005/8/layout/default#1"/>
    <dgm:cxn modelId="{F5C99079-5F44-4394-9233-436C46EDC026}" type="presParOf" srcId="{8B948790-F899-4AB0-83E6-A6E2F6CF19E0}" destId="{201E31D4-5BD1-40B2-ADF9-058BBEB5A370}" srcOrd="9" destOrd="0" presId="urn:microsoft.com/office/officeart/2005/8/layout/default#1"/>
    <dgm:cxn modelId="{44438C3C-7F55-4FE2-909B-663AF2067695}" type="presParOf" srcId="{8B948790-F899-4AB0-83E6-A6E2F6CF19E0}" destId="{357A9D41-0606-4ADE-8F08-CE0632DE13A6}" srcOrd="10" destOrd="0" presId="urn:microsoft.com/office/officeart/2005/8/layout/default#1"/>
    <dgm:cxn modelId="{532F7694-85A7-4039-A1A8-48D6E2CC5F11}" type="presParOf" srcId="{8B948790-F899-4AB0-83E6-A6E2F6CF19E0}" destId="{1D290DEC-B256-4AD5-B6C1-204B2BC7A0BC}" srcOrd="11" destOrd="0" presId="urn:microsoft.com/office/officeart/2005/8/layout/default#1"/>
    <dgm:cxn modelId="{03A33ED3-02AC-47BD-A271-9DB5B3E0EEB4}" type="presParOf" srcId="{8B948790-F899-4AB0-83E6-A6E2F6CF19E0}" destId="{A89BAB89-96EF-482E-88EB-3674A01B042C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79F31-3915-4D8A-8214-185E23779C61}">
      <dsp:nvSpPr>
        <dsp:cNvPr id="0" name=""/>
        <dsp:cNvSpPr/>
      </dsp:nvSpPr>
      <dsp:spPr>
        <a:xfrm>
          <a:off x="5105407" y="152405"/>
          <a:ext cx="2030387" cy="1218232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shade val="5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shade val="5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shade val="5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4">
              <a:shade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Define</a:t>
          </a:r>
          <a:endParaRPr lang="en-US" sz="2800" kern="1200" dirty="0"/>
        </a:p>
      </dsp:txBody>
      <dsp:txXfrm>
        <a:off x="5105407" y="152405"/>
        <a:ext cx="2030387" cy="1218232"/>
      </dsp:txXfrm>
    </dsp:sp>
    <dsp:sp modelId="{724962AC-EBC6-4B9D-9542-105C225D3EC6}">
      <dsp:nvSpPr>
        <dsp:cNvPr id="0" name=""/>
        <dsp:cNvSpPr/>
      </dsp:nvSpPr>
      <dsp:spPr>
        <a:xfrm>
          <a:off x="685801" y="1447800"/>
          <a:ext cx="2030387" cy="1218232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27605"/>
                <a:satOff val="-1131"/>
                <a:lumOff val="12031"/>
                <a:alphaOff val="0"/>
                <a:tint val="92000"/>
                <a:satMod val="170000"/>
              </a:schemeClr>
            </a:gs>
            <a:gs pos="15000">
              <a:schemeClr val="accent4">
                <a:shade val="50000"/>
                <a:hueOff val="-27605"/>
                <a:satOff val="-1131"/>
                <a:lumOff val="12031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shade val="50000"/>
                <a:hueOff val="-27605"/>
                <a:satOff val="-1131"/>
                <a:lumOff val="12031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shade val="50000"/>
                <a:hueOff val="-27605"/>
                <a:satOff val="-1131"/>
                <a:lumOff val="12031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shade val="50000"/>
                <a:hueOff val="-27605"/>
                <a:satOff val="-1131"/>
                <a:lumOff val="12031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4">
              <a:shade val="50000"/>
              <a:hueOff val="-27605"/>
              <a:satOff val="-1131"/>
              <a:lumOff val="12031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Recognize</a:t>
          </a:r>
          <a:endParaRPr lang="en-US" sz="2800" kern="1200" dirty="0"/>
        </a:p>
      </dsp:txBody>
      <dsp:txXfrm>
        <a:off x="685801" y="1447800"/>
        <a:ext cx="2030387" cy="1218232"/>
      </dsp:txXfrm>
    </dsp:sp>
    <dsp:sp modelId="{DAB023BC-A6C2-4652-9F90-0471CF7FD418}">
      <dsp:nvSpPr>
        <dsp:cNvPr id="0" name=""/>
        <dsp:cNvSpPr/>
      </dsp:nvSpPr>
      <dsp:spPr>
        <a:xfrm>
          <a:off x="2895594" y="1447800"/>
          <a:ext cx="2030387" cy="1218232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55210"/>
                <a:satOff val="-2262"/>
                <a:lumOff val="24061"/>
                <a:alphaOff val="0"/>
                <a:tint val="92000"/>
                <a:satMod val="170000"/>
              </a:schemeClr>
            </a:gs>
            <a:gs pos="15000">
              <a:schemeClr val="accent4">
                <a:shade val="50000"/>
                <a:hueOff val="-55210"/>
                <a:satOff val="-2262"/>
                <a:lumOff val="24061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shade val="50000"/>
                <a:hueOff val="-55210"/>
                <a:satOff val="-2262"/>
                <a:lumOff val="24061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shade val="50000"/>
                <a:hueOff val="-55210"/>
                <a:satOff val="-2262"/>
                <a:lumOff val="24061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shade val="50000"/>
                <a:hueOff val="-55210"/>
                <a:satOff val="-2262"/>
                <a:lumOff val="24061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4">
              <a:shade val="50000"/>
              <a:hueOff val="-55210"/>
              <a:satOff val="-2262"/>
              <a:lumOff val="24061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Discuss</a:t>
          </a:r>
          <a:endParaRPr lang="en-US" sz="2800" kern="1200" dirty="0"/>
        </a:p>
      </dsp:txBody>
      <dsp:txXfrm>
        <a:off x="2895594" y="1447800"/>
        <a:ext cx="2030387" cy="1218232"/>
      </dsp:txXfrm>
    </dsp:sp>
    <dsp:sp modelId="{2A5C6D77-5B3A-49D6-B5B7-8E6C9F342D56}">
      <dsp:nvSpPr>
        <dsp:cNvPr id="0" name=""/>
        <dsp:cNvSpPr/>
      </dsp:nvSpPr>
      <dsp:spPr>
        <a:xfrm>
          <a:off x="5105407" y="1447796"/>
          <a:ext cx="2030387" cy="1218232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82815"/>
                <a:satOff val="-3393"/>
                <a:lumOff val="36092"/>
                <a:alphaOff val="0"/>
                <a:tint val="92000"/>
                <a:satMod val="170000"/>
              </a:schemeClr>
            </a:gs>
            <a:gs pos="15000">
              <a:schemeClr val="accent4">
                <a:shade val="50000"/>
                <a:hueOff val="-82815"/>
                <a:satOff val="-3393"/>
                <a:lumOff val="36092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shade val="50000"/>
                <a:hueOff val="-82815"/>
                <a:satOff val="-3393"/>
                <a:lumOff val="36092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shade val="50000"/>
                <a:hueOff val="-82815"/>
                <a:satOff val="-3393"/>
                <a:lumOff val="36092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shade val="50000"/>
                <a:hueOff val="-82815"/>
                <a:satOff val="-3393"/>
                <a:lumOff val="36092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4">
              <a:shade val="50000"/>
              <a:hueOff val="-82815"/>
              <a:satOff val="-3393"/>
              <a:lumOff val="36092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Identify</a:t>
          </a:r>
          <a:endParaRPr lang="en-US" sz="2800" kern="1200" dirty="0"/>
        </a:p>
      </dsp:txBody>
      <dsp:txXfrm>
        <a:off x="5105407" y="1447796"/>
        <a:ext cx="2030387" cy="1218232"/>
      </dsp:txXfrm>
    </dsp:sp>
    <dsp:sp modelId="{70EEF0C8-3CFF-4778-A7E4-B1EB7F08B771}">
      <dsp:nvSpPr>
        <dsp:cNvPr id="0" name=""/>
        <dsp:cNvSpPr/>
      </dsp:nvSpPr>
      <dsp:spPr>
        <a:xfrm>
          <a:off x="609600" y="2819404"/>
          <a:ext cx="2030387" cy="1218232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82815"/>
                <a:satOff val="-3393"/>
                <a:lumOff val="36092"/>
                <a:alphaOff val="0"/>
                <a:tint val="92000"/>
                <a:satMod val="170000"/>
              </a:schemeClr>
            </a:gs>
            <a:gs pos="15000">
              <a:schemeClr val="accent4">
                <a:shade val="50000"/>
                <a:hueOff val="-82815"/>
                <a:satOff val="-3393"/>
                <a:lumOff val="36092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shade val="50000"/>
                <a:hueOff val="-82815"/>
                <a:satOff val="-3393"/>
                <a:lumOff val="36092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shade val="50000"/>
                <a:hueOff val="-82815"/>
                <a:satOff val="-3393"/>
                <a:lumOff val="36092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shade val="50000"/>
                <a:hueOff val="-82815"/>
                <a:satOff val="-3393"/>
                <a:lumOff val="36092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4">
              <a:shade val="50000"/>
              <a:hueOff val="-82815"/>
              <a:satOff val="-3393"/>
              <a:lumOff val="36092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Apply</a:t>
          </a:r>
          <a:endParaRPr lang="en-US" sz="2800" kern="1200" dirty="0"/>
        </a:p>
      </dsp:txBody>
      <dsp:txXfrm>
        <a:off x="609600" y="2819404"/>
        <a:ext cx="2030387" cy="1218232"/>
      </dsp:txXfrm>
    </dsp:sp>
    <dsp:sp modelId="{357A9D41-0606-4ADE-8F08-CE0632DE13A6}">
      <dsp:nvSpPr>
        <dsp:cNvPr id="0" name=""/>
        <dsp:cNvSpPr/>
      </dsp:nvSpPr>
      <dsp:spPr>
        <a:xfrm>
          <a:off x="2895594" y="2819404"/>
          <a:ext cx="2030387" cy="1218232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55210"/>
                <a:satOff val="-2262"/>
                <a:lumOff val="24061"/>
                <a:alphaOff val="0"/>
                <a:tint val="92000"/>
                <a:satMod val="170000"/>
              </a:schemeClr>
            </a:gs>
            <a:gs pos="15000">
              <a:schemeClr val="accent4">
                <a:shade val="50000"/>
                <a:hueOff val="-55210"/>
                <a:satOff val="-2262"/>
                <a:lumOff val="24061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shade val="50000"/>
                <a:hueOff val="-55210"/>
                <a:satOff val="-2262"/>
                <a:lumOff val="24061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shade val="50000"/>
                <a:hueOff val="-55210"/>
                <a:satOff val="-2262"/>
                <a:lumOff val="24061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shade val="50000"/>
                <a:hueOff val="-55210"/>
                <a:satOff val="-2262"/>
                <a:lumOff val="24061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4">
              <a:shade val="50000"/>
              <a:hueOff val="-55210"/>
              <a:satOff val="-2262"/>
              <a:lumOff val="24061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Differentiate</a:t>
          </a:r>
          <a:endParaRPr lang="en-US" sz="2800" kern="1200" dirty="0"/>
        </a:p>
      </dsp:txBody>
      <dsp:txXfrm>
        <a:off x="2895594" y="2819404"/>
        <a:ext cx="2030387" cy="1218232"/>
      </dsp:txXfrm>
    </dsp:sp>
    <dsp:sp modelId="{A89BAB89-96EF-482E-88EB-3674A01B042C}">
      <dsp:nvSpPr>
        <dsp:cNvPr id="0" name=""/>
        <dsp:cNvSpPr/>
      </dsp:nvSpPr>
      <dsp:spPr>
        <a:xfrm>
          <a:off x="5105407" y="2783621"/>
          <a:ext cx="2030387" cy="1218232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27605"/>
                <a:satOff val="-1131"/>
                <a:lumOff val="12031"/>
                <a:alphaOff val="0"/>
                <a:tint val="92000"/>
                <a:satMod val="170000"/>
              </a:schemeClr>
            </a:gs>
            <a:gs pos="15000">
              <a:schemeClr val="accent4">
                <a:shade val="50000"/>
                <a:hueOff val="-27605"/>
                <a:satOff val="-1131"/>
                <a:lumOff val="12031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shade val="50000"/>
                <a:hueOff val="-27605"/>
                <a:satOff val="-1131"/>
                <a:lumOff val="12031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shade val="50000"/>
                <a:hueOff val="-27605"/>
                <a:satOff val="-1131"/>
                <a:lumOff val="12031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shade val="50000"/>
                <a:hueOff val="-27605"/>
                <a:satOff val="-1131"/>
                <a:lumOff val="12031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4">
              <a:shade val="50000"/>
              <a:hueOff val="-27605"/>
              <a:satOff val="-1131"/>
              <a:lumOff val="12031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Establish</a:t>
          </a:r>
          <a:endParaRPr lang="en-US" sz="2800" kern="1200" dirty="0"/>
        </a:p>
      </dsp:txBody>
      <dsp:txXfrm>
        <a:off x="5105407" y="2783621"/>
        <a:ext cx="2030387" cy="1218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F0B7C-28E9-4924-A769-AE01178F0633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4AF4A-AB5D-4280-A1B3-7224639F9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72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F5A893-CEA6-4FFB-9EEF-DE9CF4F51A07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E5FA8E-8347-4380-822A-C5DD632CD2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F5A893-CEA6-4FFB-9EEF-DE9CF4F51A07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E5FA8E-8347-4380-822A-C5DD632CD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F5A893-CEA6-4FFB-9EEF-DE9CF4F51A07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E5FA8E-8347-4380-822A-C5DD632CD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F5A893-CEA6-4FFB-9EEF-DE9CF4F51A07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E5FA8E-8347-4380-822A-C5DD632CD2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2013_RSR_LOGO_RedRed_5 201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-508633" y="5233034"/>
            <a:ext cx="2160269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F5A893-CEA6-4FFB-9EEF-DE9CF4F51A07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E5FA8E-8347-4380-822A-C5DD632CD2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2013_RSR_LOGO_RedRed_5 201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-508633" y="5233034"/>
            <a:ext cx="2160269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F5A893-CEA6-4FFB-9EEF-DE9CF4F51A07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E5FA8E-8347-4380-822A-C5DD632CD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F5A893-CEA6-4FFB-9EEF-DE9CF4F51A07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E5FA8E-8347-4380-822A-C5DD632CD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F5A893-CEA6-4FFB-9EEF-DE9CF4F51A07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E5FA8E-8347-4380-822A-C5DD632CD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F5A893-CEA6-4FFB-9EEF-DE9CF4F51A07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E5FA8E-8347-4380-822A-C5DD632CD2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7" name="Picture 6" descr="2013_RSR_LOGO_RedRed_5 201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-508633" y="5233034"/>
            <a:ext cx="2160269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F5A893-CEA6-4FFB-9EEF-DE9CF4F51A07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E5FA8E-8347-4380-822A-C5DD632CD2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2013_RSR_LOGO_RedRed_5 201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-508633" y="5233034"/>
            <a:ext cx="2160269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F5A893-CEA6-4FFB-9EEF-DE9CF4F51A07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E5FA8E-8347-4380-822A-C5DD632CD2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pic>
        <p:nvPicPr>
          <p:cNvPr id="11" name="Picture 10" descr="2013_RSR_LOGO_RedRed_5 201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-508633" y="5233034"/>
            <a:ext cx="2160269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2F5A893-CEA6-4FFB-9EEF-DE9CF4F51A07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3E5FA8E-8347-4380-822A-C5DD632CD2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3" name="Picture 12" descr="2013_RSR_LOGO_RedRed_5 2014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16200000">
            <a:off x="-508633" y="5233034"/>
            <a:ext cx="2160269" cy="685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4.jpeg"/><Relationship Id="rId7" Type="http://schemas.openxmlformats.org/officeDocument/2006/relationships/image" Target="../media/image45.pn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44.png"/><Relationship Id="rId10" Type="http://schemas.openxmlformats.org/officeDocument/2006/relationships/image" Target="../media/image5.jpeg"/><Relationship Id="rId4" Type="http://schemas.openxmlformats.org/officeDocument/2006/relationships/image" Target="../media/image36.png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s://www.youtube.com/watch?v=ZVlUwwgOfK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8.jpeg"/><Relationship Id="rId7" Type="http://schemas.openxmlformats.org/officeDocument/2006/relationships/image" Target="../media/image17.jpe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9.jpeg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s://www.youtube.com/watch?v=mdIhkUJ59iU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8.jpeg"/><Relationship Id="rId4" Type="http://schemas.openxmlformats.org/officeDocument/2006/relationships/image" Target="../media/image23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3.jpeg"/><Relationship Id="rId7" Type="http://schemas.openxmlformats.org/officeDocument/2006/relationships/image" Target="../media/image60.jpe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11" Type="http://schemas.openxmlformats.org/officeDocument/2006/relationships/image" Target="../media/image73.png"/><Relationship Id="rId5" Type="http://schemas.openxmlformats.org/officeDocument/2006/relationships/image" Target="../media/image19.png"/><Relationship Id="rId10" Type="http://schemas.openxmlformats.org/officeDocument/2006/relationships/image" Target="../media/image64.png"/><Relationship Id="rId4" Type="http://schemas.openxmlformats.org/officeDocument/2006/relationships/image" Target="../media/image69.jpeg"/><Relationship Id="rId9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jpeg"/><Relationship Id="rId5" Type="http://schemas.openxmlformats.org/officeDocument/2006/relationships/image" Target="../media/image12.png"/><Relationship Id="rId15" Type="http://schemas.openxmlformats.org/officeDocument/2006/relationships/image" Target="../media/image20.png"/><Relationship Id="rId10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1.png"/><Relationship Id="rId14" Type="http://schemas.openxmlformats.org/officeDocument/2006/relationships/hyperlink" Target="http://www.internetlivestats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YedZth9ArM" TargetMode="External"/><Relationship Id="rId2" Type="http://schemas.openxmlformats.org/officeDocument/2006/relationships/hyperlink" Target="https://www.youtube.com/watch?v=Mmt_BhSgJu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09600"/>
            <a:ext cx="7406640" cy="1472184"/>
          </a:xfrm>
        </p:spPr>
        <p:txBody>
          <a:bodyPr>
            <a:normAutofit/>
          </a:bodyPr>
          <a:lstStyle/>
          <a:p>
            <a:r>
              <a:rPr lang="en-US" dirty="0" smtClean="0"/>
              <a:t>Welcome to Social Media 101: Real Estate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2013_RSR_LOGO_RedRed_edited-3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819400"/>
            <a:ext cx="6248400" cy="198483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838200"/>
          </a:xfrm>
        </p:spPr>
        <p:txBody>
          <a:bodyPr/>
          <a:lstStyle/>
          <a:p>
            <a:r>
              <a:rPr lang="en-US" dirty="0" smtClean="0"/>
              <a:t>     </a:t>
            </a:r>
            <a:r>
              <a:rPr lang="en-US" dirty="0" err="1" smtClean="0"/>
              <a:t>Facebook</a:t>
            </a:r>
            <a:r>
              <a:rPr lang="en-US" dirty="0" smtClean="0"/>
              <a:t>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3017837"/>
            <a:ext cx="8229600" cy="5516563"/>
          </a:xfrm>
        </p:spPr>
        <p:txBody>
          <a:bodyPr>
            <a:normAutofit/>
          </a:bodyPr>
          <a:lstStyle/>
          <a:p>
            <a:pPr marL="923544" lvl="3" indent="0">
              <a:buNone/>
            </a:pPr>
            <a:r>
              <a:rPr lang="en-US" dirty="0" smtClean="0"/>
              <a:t>- Separates your personal life from your professional life</a:t>
            </a:r>
          </a:p>
          <a:p>
            <a:pPr marL="923544" lvl="3" indent="0">
              <a:buNone/>
            </a:pPr>
            <a:endParaRPr lang="en-US" dirty="0" smtClean="0"/>
          </a:p>
          <a:p>
            <a:pPr marL="923544" lvl="3" indent="0">
              <a:buNone/>
            </a:pPr>
            <a:r>
              <a:rPr lang="en-US" dirty="0" smtClean="0"/>
              <a:t>- Easy to manage (manage directly from personal page)</a:t>
            </a:r>
          </a:p>
          <a:p>
            <a:pPr marL="923544" lvl="3" indent="0">
              <a:buNone/>
            </a:pPr>
            <a:endParaRPr lang="en-US" dirty="0" smtClean="0"/>
          </a:p>
          <a:p>
            <a:pPr marL="923544" lvl="3" indent="0">
              <a:buNone/>
            </a:pPr>
            <a:r>
              <a:rPr lang="en-US" dirty="0" smtClean="0"/>
              <a:t>- Come up in Google searches – SEO Optimization!</a:t>
            </a:r>
          </a:p>
          <a:p>
            <a:pPr marL="923544" lvl="3" indent="0">
              <a:buNone/>
            </a:pPr>
            <a:endParaRPr lang="en-US" dirty="0" smtClean="0"/>
          </a:p>
          <a:p>
            <a:pPr marL="923544" lvl="3" indent="0">
              <a:buNone/>
            </a:pPr>
            <a:r>
              <a:rPr lang="en-US" dirty="0" smtClean="0"/>
              <a:t>- Track your online insights – traffic, engagement, etc.</a:t>
            </a:r>
          </a:p>
          <a:p>
            <a:pPr marL="923544" lvl="3" indent="0">
              <a:buNone/>
            </a:pPr>
            <a:endParaRPr lang="en-US" dirty="0" smtClean="0"/>
          </a:p>
          <a:p>
            <a:pPr marL="923544" lvl="3" indent="0">
              <a:buNone/>
            </a:pPr>
            <a:r>
              <a:rPr lang="en-US" dirty="0" smtClean="0"/>
              <a:t>- Can reach larger audiences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15767" y="1143000"/>
            <a:ext cx="8153400" cy="11018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TIPS</a:t>
            </a:r>
          </a:p>
        </p:txBody>
      </p:sp>
      <p:sp>
        <p:nvSpPr>
          <p:cNvPr id="5" name="TextBox 4"/>
          <p:cNvSpPr txBox="1"/>
          <p:nvPr/>
        </p:nvSpPr>
        <p:spPr>
          <a:xfrm rot="21010278">
            <a:off x="1092214" y="3335144"/>
            <a:ext cx="1687201" cy="1261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2"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Why?</a:t>
            </a:r>
          </a:p>
          <a:p>
            <a:pPr algn="ctr"/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358667" y="2403901"/>
            <a:ext cx="7467600" cy="567899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82296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400" b="1"/>
            </a:lvl1pPr>
            <a:lvl2pPr marL="640080" indent="-237744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/>
            </a:lvl2pPr>
            <a:lvl3pPr marL="658368" lvl="2" indent="0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/>
            </a:lvl3pPr>
            <a:lvl4pPr marL="1097280" indent="-173736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/>
            </a:lvl4pPr>
            <a:lvl5pPr marL="1298448" indent="-182880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/>
            </a:lvl5pPr>
            <a:lvl6pPr marL="1508760" indent="-182880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/>
            </a:lvl6pPr>
            <a:lvl7pPr marL="1719072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7pPr>
            <a:lvl8pPr marL="1920240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8pPr>
            <a:lvl9pPr marL="2130552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9pPr>
            <a:extLst/>
          </a:lstStyle>
          <a:p>
            <a:pPr marL="402336" lvl="1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A PROFESSIONAL  BUSINESS PAGE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3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8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 animBg="1"/>
      <p:bldP spid="5" grpId="0" build="allAtOnce"/>
      <p:bldP spid="6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Facebook</a:t>
            </a:r>
            <a:r>
              <a:rPr lang="en-US" dirty="0" smtClean="0"/>
              <a:t> tips continued..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5665"/>
            <a:ext cx="7498080" cy="827601"/>
          </a:xfrm>
        </p:spPr>
        <p:txBody>
          <a:bodyPr/>
          <a:lstStyle/>
          <a:p>
            <a:pPr marL="923544" lvl="3" indent="0">
              <a:buNone/>
            </a:pPr>
            <a:r>
              <a:rPr lang="en-US" dirty="0" smtClean="0"/>
              <a:t>- Online Presence</a:t>
            </a:r>
          </a:p>
          <a:p>
            <a:pPr marL="923544" lvl="3" indent="0">
              <a:buNone/>
            </a:pPr>
            <a:r>
              <a:rPr lang="en-US" dirty="0" smtClean="0"/>
              <a:t>- Professional head shots, Logos, slogans, etc.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1524000"/>
            <a:ext cx="3449662" cy="461665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defPPr>
              <a:defRPr lang="en-US"/>
            </a:defPPr>
            <a:lvl1pPr marL="82296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02336" lvl="1" indent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 marL="658368" lvl="2" indent="0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/>
            </a:lvl3pPr>
            <a:lvl4pPr marL="1097280" indent="-173736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/>
            </a:lvl4pPr>
            <a:lvl5pPr marL="1298448" indent="-182880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/>
            </a:lvl5pPr>
            <a:lvl6pPr marL="1508760" indent="-182880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/>
            </a:lvl6pPr>
            <a:lvl7pPr marL="1719072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7pPr>
            <a:lvl8pPr marL="1920240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8pPr>
            <a:lvl9pPr marL="2130552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9pPr>
          </a:lstStyle>
          <a:p>
            <a:r>
              <a:rPr lang="en-US" b="0" dirty="0"/>
              <a:t>BUILD YOUR BRAND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57462" y="3352800"/>
            <a:ext cx="3544368" cy="45397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</a:bodyPr>
          <a:lstStyle>
            <a:defPPr>
              <a:defRPr lang="en-US"/>
            </a:defPPr>
            <a:lvl1pPr marL="82296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02336" lvl="1" indent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 marL="658368" lvl="2" indent="0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/>
            </a:lvl3pPr>
            <a:lvl4pPr marL="1097280" indent="-173736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/>
            </a:lvl4pPr>
            <a:lvl5pPr marL="1298448" indent="-182880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/>
            </a:lvl5pPr>
            <a:lvl6pPr marL="1508760" indent="-182880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/>
            </a:lvl6pPr>
            <a:lvl7pPr marL="1719072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7pPr>
            <a:lvl8pPr marL="1920240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8pPr>
            <a:lvl9pPr marL="2130552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9pPr>
          </a:lstStyle>
          <a:p>
            <a:pPr marL="61913"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</a:t>
            </a:r>
            <a:r>
              <a:rPr lang="en-US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en-US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</a:t>
            </a:r>
          </a:p>
          <a:p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447800" y="3886200"/>
            <a:ext cx="7498080" cy="267496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923544" lvl="3" indent="0">
              <a:buNone/>
            </a:pPr>
            <a:r>
              <a:rPr lang="en-US" dirty="0" smtClean="0"/>
              <a:t>- Friends</a:t>
            </a:r>
          </a:p>
          <a:p>
            <a:pPr marL="923544" lvl="3" indent="0">
              <a:buNone/>
            </a:pPr>
            <a:r>
              <a:rPr lang="en-US" dirty="0" smtClean="0"/>
              <a:t>- Family,</a:t>
            </a:r>
          </a:p>
          <a:p>
            <a:pPr marL="923544" lvl="3" indent="0">
              <a:buNone/>
            </a:pPr>
            <a:r>
              <a:rPr lang="en-US" dirty="0" smtClean="0"/>
              <a:t>- RE/MAX </a:t>
            </a:r>
            <a:r>
              <a:rPr lang="en-US" dirty="0"/>
              <a:t>Select Realty </a:t>
            </a:r>
            <a:r>
              <a:rPr lang="en-US" dirty="0" smtClean="0"/>
              <a:t>Clients</a:t>
            </a:r>
          </a:p>
          <a:p>
            <a:pPr marL="923544" lvl="3" indent="0">
              <a:buNone/>
            </a:pPr>
            <a:r>
              <a:rPr lang="en-US" dirty="0" smtClean="0"/>
              <a:t>- Consider-- Pay </a:t>
            </a:r>
            <a:r>
              <a:rPr lang="en-US" dirty="0"/>
              <a:t>to boost, etc.</a:t>
            </a:r>
          </a:p>
          <a:p>
            <a:pPr marL="658368" lvl="2" indent="0">
              <a:buNone/>
            </a:pPr>
            <a:endParaRPr lang="en-US" dirty="0" smtClean="0"/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733800"/>
            <a:ext cx="1950169" cy="8622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4000" y="5671065"/>
            <a:ext cx="6705600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2"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SHARE and not just LIKE ?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362200"/>
            <a:ext cx="920420" cy="9021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09600"/>
            <a:ext cx="873545" cy="11307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15" y="1448507"/>
            <a:ext cx="1862332" cy="61264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876800"/>
            <a:ext cx="1688050" cy="51556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5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  <p:bldP spid="10" grpId="0" animBg="1"/>
      <p:bldP spid="11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173" y="87148"/>
            <a:ext cx="8229600" cy="838200"/>
          </a:xfrm>
        </p:spPr>
        <p:txBody>
          <a:bodyPr lIns="82058" tIns="41029" rIns="82058" bIns="41029"/>
          <a:lstStyle/>
          <a:p>
            <a:r>
              <a:rPr lang="en-US" dirty="0" smtClean="0"/>
              <a:t>SHARE vs. LIKE!!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618593" cy="1689847"/>
          </a:xfrm>
        </p:spPr>
        <p:txBody>
          <a:bodyPr lIns="82058" tIns="41029" rIns="82058" bIns="41029"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Goal =  </a:t>
            </a:r>
            <a:r>
              <a:rPr lang="en-US" sz="3600" b="1" dirty="0"/>
              <a:t>REACH</a:t>
            </a:r>
            <a:r>
              <a:rPr lang="en-US" sz="3600" dirty="0"/>
              <a:t> more people</a:t>
            </a:r>
          </a:p>
          <a:p>
            <a:pPr marL="914294" lvl="2" indent="0" algn="ctr">
              <a:buNone/>
            </a:pPr>
            <a:endParaRPr lang="en-US" sz="29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636861" y="2767501"/>
            <a:ext cx="3429891" cy="430875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sz="2200" dirty="0"/>
              <a:t>If 3 people share this post…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892168" y="2291945"/>
            <a:ext cx="2826327" cy="922966"/>
            <a:chOff x="3227664" y="3449772"/>
            <a:chExt cx="3108960" cy="104602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5559" y="3500854"/>
              <a:ext cx="2973171" cy="943864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35" name="Rectangle 34"/>
            <p:cNvSpPr/>
            <p:nvPr/>
          </p:nvSpPr>
          <p:spPr>
            <a:xfrm>
              <a:off x="3227664" y="3449772"/>
              <a:ext cx="3108960" cy="1046028"/>
            </a:xfrm>
            <a:prstGeom prst="rect">
              <a:avLst/>
            </a:prstGeom>
            <a:noFill/>
            <a:ln w="9525">
              <a:solidFill>
                <a:srgbClr val="0054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164" y="1631576"/>
            <a:ext cx="1228436" cy="1192306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1133335" y="3582886"/>
            <a:ext cx="1086130" cy="1216497"/>
            <a:chOff x="1219200" y="4221480"/>
            <a:chExt cx="1194743" cy="1378696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1122" y="4221480"/>
              <a:ext cx="957152" cy="118872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1219200" y="5181600"/>
              <a:ext cx="1194743" cy="418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SHARE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989663" y="3582886"/>
            <a:ext cx="1086130" cy="1216497"/>
            <a:chOff x="1371600" y="4373880"/>
            <a:chExt cx="1194743" cy="1378696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3522" y="4373880"/>
              <a:ext cx="957152" cy="118872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1371600" y="5334000"/>
              <a:ext cx="1194743" cy="418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SHARE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061500" y="3582886"/>
            <a:ext cx="1086130" cy="1223977"/>
            <a:chOff x="4260004" y="4060603"/>
            <a:chExt cx="1194743" cy="1387173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9394" y="4060603"/>
              <a:ext cx="957152" cy="118872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4260004" y="5029200"/>
              <a:ext cx="1194743" cy="418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SHARE</a:t>
              </a:r>
              <a:endParaRPr lang="en-US" dirty="0"/>
            </a:p>
          </p:txBody>
        </p:sp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246" y="6400854"/>
            <a:ext cx="838386" cy="672067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-532782" y="3370753"/>
            <a:ext cx="2672072" cy="2137314"/>
            <a:chOff x="5577932" y="5730949"/>
            <a:chExt cx="2939279" cy="2422289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392" y="5883187"/>
              <a:ext cx="1475796" cy="121887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3183" y="5730949"/>
              <a:ext cx="922225" cy="761676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400" y="6356336"/>
              <a:ext cx="922225" cy="761676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4986" y="7010724"/>
              <a:ext cx="922225" cy="761676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2351" y="7391562"/>
              <a:ext cx="922225" cy="761676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7932" y="6807095"/>
              <a:ext cx="922225" cy="761676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075" y="6857838"/>
              <a:ext cx="922225" cy="761676"/>
            </a:xfrm>
            <a:prstGeom prst="rect">
              <a:avLst/>
            </a:prstGeom>
          </p:spPr>
        </p:pic>
      </p:grpSp>
      <p:cxnSp>
        <p:nvCxnSpPr>
          <p:cNvPr id="76" name="Straight Connector 75"/>
          <p:cNvCxnSpPr>
            <a:stCxn id="35" idx="2"/>
            <a:endCxn id="38" idx="0"/>
          </p:cNvCxnSpPr>
          <p:nvPr/>
        </p:nvCxnSpPr>
        <p:spPr>
          <a:xfrm flipH="1">
            <a:off x="1679242" y="3214912"/>
            <a:ext cx="626090" cy="367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35" idx="2"/>
            <a:endCxn id="46" idx="0"/>
          </p:cNvCxnSpPr>
          <p:nvPr/>
        </p:nvCxnSpPr>
        <p:spPr>
          <a:xfrm>
            <a:off x="2305332" y="3214912"/>
            <a:ext cx="2327045" cy="367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35" idx="2"/>
            <a:endCxn id="42" idx="0"/>
          </p:cNvCxnSpPr>
          <p:nvPr/>
        </p:nvCxnSpPr>
        <p:spPr>
          <a:xfrm>
            <a:off x="2305332" y="3214912"/>
            <a:ext cx="5230238" cy="367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-80237" y="4771072"/>
            <a:ext cx="9059899" cy="2363895"/>
            <a:chOff x="303904" y="5474157"/>
            <a:chExt cx="9965889" cy="2679081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668" y="5867400"/>
              <a:ext cx="1475796" cy="1218876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692" y="6324600"/>
              <a:ext cx="922225" cy="761676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4553" y="6019800"/>
              <a:ext cx="1475796" cy="1218876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392" y="5883187"/>
              <a:ext cx="1475796" cy="1218876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6099" y="5854995"/>
              <a:ext cx="1475796" cy="1218876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5088" y="5594660"/>
              <a:ext cx="922225" cy="761676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752" y="6721225"/>
              <a:ext cx="922225" cy="761676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1573" y="5959549"/>
              <a:ext cx="922225" cy="761676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7815" y="5702757"/>
              <a:ext cx="922225" cy="761676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9547" y="6492625"/>
              <a:ext cx="922225" cy="761676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3183" y="5730949"/>
              <a:ext cx="922225" cy="761676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400" y="6356336"/>
              <a:ext cx="922225" cy="761676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4986" y="7010724"/>
              <a:ext cx="922225" cy="761676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2351" y="7391562"/>
              <a:ext cx="922225" cy="761676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7932" y="6807095"/>
              <a:ext cx="922225" cy="761676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7649" y="6934362"/>
              <a:ext cx="1475796" cy="1218876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7313" y="6705438"/>
              <a:ext cx="1475796" cy="1218876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3997" y="6782124"/>
              <a:ext cx="1475796" cy="1218876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019" y="6744100"/>
              <a:ext cx="1475796" cy="1218876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904" y="5502349"/>
              <a:ext cx="922225" cy="761676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451" y="7281044"/>
              <a:ext cx="922225" cy="761676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9195" y="5474157"/>
              <a:ext cx="922225" cy="761676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1595" y="6128222"/>
              <a:ext cx="922225" cy="761676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075" y="6857838"/>
              <a:ext cx="922225" cy="761676"/>
            </a:xfrm>
            <a:prstGeom prst="rect">
              <a:avLst/>
            </a:prstGeom>
          </p:spPr>
        </p:pic>
      </p:grpSp>
      <p:grpSp>
        <p:nvGrpSpPr>
          <p:cNvPr id="107" name="Group 106"/>
          <p:cNvGrpSpPr/>
          <p:nvPr/>
        </p:nvGrpSpPr>
        <p:grpSpPr>
          <a:xfrm>
            <a:off x="-505057" y="2071631"/>
            <a:ext cx="9059899" cy="2363895"/>
            <a:chOff x="303904" y="5474157"/>
            <a:chExt cx="9965889" cy="2679081"/>
          </a:xfrm>
        </p:grpSpPr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668" y="5867400"/>
              <a:ext cx="1475796" cy="1218876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692" y="6324600"/>
              <a:ext cx="922225" cy="761676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4553" y="6019800"/>
              <a:ext cx="1475796" cy="1218876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392" y="5883187"/>
              <a:ext cx="1475796" cy="1218876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6099" y="5854995"/>
              <a:ext cx="1475796" cy="1218876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5088" y="5594660"/>
              <a:ext cx="922225" cy="761676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752" y="6721225"/>
              <a:ext cx="922225" cy="761676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1573" y="5959549"/>
              <a:ext cx="922225" cy="761676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7815" y="5702757"/>
              <a:ext cx="922225" cy="761676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9547" y="6492625"/>
              <a:ext cx="922225" cy="761676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3183" y="5730949"/>
              <a:ext cx="922225" cy="761676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400" y="6356336"/>
              <a:ext cx="922225" cy="761676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4986" y="7010724"/>
              <a:ext cx="922225" cy="761676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2351" y="7391562"/>
              <a:ext cx="922225" cy="761676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7932" y="6807095"/>
              <a:ext cx="922225" cy="761676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7649" y="6934362"/>
              <a:ext cx="1475796" cy="1218876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7313" y="6705438"/>
              <a:ext cx="1475796" cy="1218876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3997" y="6782124"/>
              <a:ext cx="1475796" cy="1218876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019" y="6744100"/>
              <a:ext cx="1475796" cy="1218876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904" y="5502349"/>
              <a:ext cx="922225" cy="761676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451" y="7281044"/>
              <a:ext cx="922225" cy="761676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9195" y="5474157"/>
              <a:ext cx="922225" cy="761676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1595" y="6128222"/>
              <a:ext cx="922225" cy="761676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075" y="6857838"/>
              <a:ext cx="922225" cy="761676"/>
            </a:xfrm>
            <a:prstGeom prst="rect">
              <a:avLst/>
            </a:prstGeom>
          </p:spPr>
        </p:pic>
      </p:grpSp>
      <p:grpSp>
        <p:nvGrpSpPr>
          <p:cNvPr id="132" name="Group 131"/>
          <p:cNvGrpSpPr/>
          <p:nvPr/>
        </p:nvGrpSpPr>
        <p:grpSpPr>
          <a:xfrm>
            <a:off x="3920798" y="1399806"/>
            <a:ext cx="5632957" cy="2339020"/>
            <a:chOff x="303904" y="5502349"/>
            <a:chExt cx="6196253" cy="2650889"/>
          </a:xfrm>
        </p:grpSpPr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668" y="5867400"/>
              <a:ext cx="1475796" cy="1218876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692" y="6324600"/>
              <a:ext cx="922225" cy="761676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4553" y="6019800"/>
              <a:ext cx="1475796" cy="1218876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5088" y="5594660"/>
              <a:ext cx="922225" cy="761676"/>
            </a:xfrm>
            <a:prstGeom prst="rect">
              <a:avLst/>
            </a:prstGeom>
          </p:spPr>
        </p:pic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752" y="6721225"/>
              <a:ext cx="922225" cy="761676"/>
            </a:xfrm>
            <a:prstGeom prst="rect">
              <a:avLst/>
            </a:prstGeom>
          </p:spPr>
        </p:pic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1573" y="5959549"/>
              <a:ext cx="922225" cy="761676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7815" y="5702757"/>
              <a:ext cx="922225" cy="761676"/>
            </a:xfrm>
            <a:prstGeom prst="rect">
              <a:avLst/>
            </a:prstGeom>
          </p:spPr>
        </p:pic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9547" y="6492625"/>
              <a:ext cx="922225" cy="761676"/>
            </a:xfrm>
            <a:prstGeom prst="rect">
              <a:avLst/>
            </a:prstGeom>
          </p:spPr>
        </p:pic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7932" y="6807095"/>
              <a:ext cx="922225" cy="761676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7649" y="6934362"/>
              <a:ext cx="1475796" cy="1218876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7313" y="6705438"/>
              <a:ext cx="1475796" cy="1218876"/>
            </a:xfrm>
            <a:prstGeom prst="rect">
              <a:avLst/>
            </a:prstGeom>
          </p:spPr>
        </p:pic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019" y="6744100"/>
              <a:ext cx="1475796" cy="1218876"/>
            </a:xfrm>
            <a:prstGeom prst="rect">
              <a:avLst/>
            </a:prstGeom>
          </p:spPr>
        </p:pic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904" y="5502349"/>
              <a:ext cx="922225" cy="761676"/>
            </a:xfrm>
            <a:prstGeom prst="rect">
              <a:avLst/>
            </a:prstGeom>
          </p:spPr>
        </p:pic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451" y="7281044"/>
              <a:ext cx="922225" cy="761676"/>
            </a:xfrm>
            <a:prstGeom prst="rect">
              <a:avLst/>
            </a:prstGeom>
          </p:spPr>
        </p:pic>
      </p:grpSp>
      <p:grpSp>
        <p:nvGrpSpPr>
          <p:cNvPr id="157" name="Group 156"/>
          <p:cNvGrpSpPr/>
          <p:nvPr/>
        </p:nvGrpSpPr>
        <p:grpSpPr>
          <a:xfrm>
            <a:off x="76480" y="-24708"/>
            <a:ext cx="9059899" cy="2363895"/>
            <a:chOff x="303904" y="5474157"/>
            <a:chExt cx="9965889" cy="2679081"/>
          </a:xfrm>
        </p:grpSpPr>
        <p:pic>
          <p:nvPicPr>
            <p:cNvPr id="158" name="Picture 1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668" y="5867400"/>
              <a:ext cx="1475796" cy="1218876"/>
            </a:xfrm>
            <a:prstGeom prst="rect">
              <a:avLst/>
            </a:prstGeom>
          </p:spPr>
        </p:pic>
        <p:pic>
          <p:nvPicPr>
            <p:cNvPr id="159" name="Picture 15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692" y="6324600"/>
              <a:ext cx="922225" cy="761676"/>
            </a:xfrm>
            <a:prstGeom prst="rect">
              <a:avLst/>
            </a:prstGeom>
          </p:spPr>
        </p:pic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4553" y="6019800"/>
              <a:ext cx="1475796" cy="1218876"/>
            </a:xfrm>
            <a:prstGeom prst="rect">
              <a:avLst/>
            </a:prstGeom>
          </p:spPr>
        </p:pic>
        <p:pic>
          <p:nvPicPr>
            <p:cNvPr id="161" name="Picture 16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392" y="5883187"/>
              <a:ext cx="1475796" cy="1218876"/>
            </a:xfrm>
            <a:prstGeom prst="rect">
              <a:avLst/>
            </a:prstGeom>
          </p:spPr>
        </p:pic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6099" y="5854995"/>
              <a:ext cx="1475796" cy="1218876"/>
            </a:xfrm>
            <a:prstGeom prst="rect">
              <a:avLst/>
            </a:prstGeom>
          </p:spPr>
        </p:pic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5088" y="5594660"/>
              <a:ext cx="922225" cy="761676"/>
            </a:xfrm>
            <a:prstGeom prst="rect">
              <a:avLst/>
            </a:prstGeom>
          </p:spPr>
        </p:pic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752" y="6721225"/>
              <a:ext cx="922225" cy="761676"/>
            </a:xfrm>
            <a:prstGeom prst="rect">
              <a:avLst/>
            </a:prstGeom>
          </p:spPr>
        </p:pic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1573" y="5959549"/>
              <a:ext cx="922225" cy="761676"/>
            </a:xfrm>
            <a:prstGeom prst="rect">
              <a:avLst/>
            </a:prstGeom>
          </p:spPr>
        </p:pic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7815" y="5702757"/>
              <a:ext cx="922225" cy="761676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9547" y="6492625"/>
              <a:ext cx="922225" cy="761676"/>
            </a:xfrm>
            <a:prstGeom prst="rect">
              <a:avLst/>
            </a:prstGeom>
          </p:spPr>
        </p:pic>
        <p:pic>
          <p:nvPicPr>
            <p:cNvPr id="168" name="Picture 1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3183" y="5730949"/>
              <a:ext cx="922225" cy="761676"/>
            </a:xfrm>
            <a:prstGeom prst="rect">
              <a:avLst/>
            </a:prstGeom>
          </p:spPr>
        </p:pic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400" y="6356336"/>
              <a:ext cx="922225" cy="761676"/>
            </a:xfrm>
            <a:prstGeom prst="rect">
              <a:avLst/>
            </a:prstGeom>
          </p:spPr>
        </p:pic>
        <p:pic>
          <p:nvPicPr>
            <p:cNvPr id="170" name="Picture 16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4986" y="7010724"/>
              <a:ext cx="922225" cy="761676"/>
            </a:xfrm>
            <a:prstGeom prst="rect">
              <a:avLst/>
            </a:prstGeom>
          </p:spPr>
        </p:pic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2351" y="7391562"/>
              <a:ext cx="922225" cy="761676"/>
            </a:xfrm>
            <a:prstGeom prst="rect">
              <a:avLst/>
            </a:prstGeom>
          </p:spPr>
        </p:pic>
        <p:pic>
          <p:nvPicPr>
            <p:cNvPr id="172" name="Picture 17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7932" y="6807095"/>
              <a:ext cx="922225" cy="761676"/>
            </a:xfrm>
            <a:prstGeom prst="rect">
              <a:avLst/>
            </a:prstGeom>
          </p:spPr>
        </p:pic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7649" y="6934362"/>
              <a:ext cx="1475796" cy="1218876"/>
            </a:xfrm>
            <a:prstGeom prst="rect">
              <a:avLst/>
            </a:prstGeom>
          </p:spPr>
        </p:pic>
        <p:pic>
          <p:nvPicPr>
            <p:cNvPr id="174" name="Picture 17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7314" y="6705438"/>
              <a:ext cx="1475796" cy="1218876"/>
            </a:xfrm>
            <a:prstGeom prst="rect">
              <a:avLst/>
            </a:prstGeom>
          </p:spPr>
        </p:pic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3997" y="6782124"/>
              <a:ext cx="1475796" cy="1218876"/>
            </a:xfrm>
            <a:prstGeom prst="rect">
              <a:avLst/>
            </a:prstGeom>
          </p:spPr>
        </p:pic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019" y="6744100"/>
              <a:ext cx="1475796" cy="1218876"/>
            </a:xfrm>
            <a:prstGeom prst="rect">
              <a:avLst/>
            </a:prstGeom>
          </p:spPr>
        </p:pic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904" y="5502349"/>
              <a:ext cx="922225" cy="761676"/>
            </a:xfrm>
            <a:prstGeom prst="rect">
              <a:avLst/>
            </a:prstGeom>
          </p:spPr>
        </p:pic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451" y="7281044"/>
              <a:ext cx="922225" cy="761676"/>
            </a:xfrm>
            <a:prstGeom prst="rect">
              <a:avLst/>
            </a:prstGeom>
          </p:spPr>
        </p:pic>
        <p:pic>
          <p:nvPicPr>
            <p:cNvPr id="179" name="Picture 17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9195" y="5474157"/>
              <a:ext cx="922225" cy="761676"/>
            </a:xfrm>
            <a:prstGeom prst="rect">
              <a:avLst/>
            </a:prstGeom>
          </p:spPr>
        </p:pic>
        <p:pic>
          <p:nvPicPr>
            <p:cNvPr id="180" name="Picture 17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1595" y="6128222"/>
              <a:ext cx="922225" cy="761676"/>
            </a:xfrm>
            <a:prstGeom prst="rect">
              <a:avLst/>
            </a:prstGeom>
          </p:spPr>
        </p:pic>
        <p:pic>
          <p:nvPicPr>
            <p:cNvPr id="181" name="Picture 18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075" y="6857838"/>
              <a:ext cx="922225" cy="761676"/>
            </a:xfrm>
            <a:prstGeom prst="rect">
              <a:avLst/>
            </a:prstGeom>
          </p:spPr>
        </p:pic>
      </p:grpSp>
      <p:grpSp>
        <p:nvGrpSpPr>
          <p:cNvPr id="182" name="Group 181"/>
          <p:cNvGrpSpPr/>
          <p:nvPr/>
        </p:nvGrpSpPr>
        <p:grpSpPr>
          <a:xfrm>
            <a:off x="1033919" y="3335414"/>
            <a:ext cx="8389083" cy="2339020"/>
            <a:chOff x="303904" y="5502349"/>
            <a:chExt cx="9227991" cy="2650889"/>
          </a:xfrm>
        </p:grpSpPr>
        <p:pic>
          <p:nvPicPr>
            <p:cNvPr id="183" name="Picture 18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668" y="5867400"/>
              <a:ext cx="1475796" cy="1218876"/>
            </a:xfrm>
            <a:prstGeom prst="rect">
              <a:avLst/>
            </a:prstGeom>
          </p:spPr>
        </p:pic>
        <p:pic>
          <p:nvPicPr>
            <p:cNvPr id="184" name="Picture 18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692" y="6324600"/>
              <a:ext cx="922225" cy="761676"/>
            </a:xfrm>
            <a:prstGeom prst="rect">
              <a:avLst/>
            </a:prstGeom>
          </p:spPr>
        </p:pic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4553" y="6019800"/>
              <a:ext cx="1475796" cy="1218876"/>
            </a:xfrm>
            <a:prstGeom prst="rect">
              <a:avLst/>
            </a:prstGeom>
          </p:spPr>
        </p:pic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392" y="5883187"/>
              <a:ext cx="1475796" cy="1218876"/>
            </a:xfrm>
            <a:prstGeom prst="rect">
              <a:avLst/>
            </a:prstGeom>
          </p:spPr>
        </p:pic>
        <p:pic>
          <p:nvPicPr>
            <p:cNvPr id="187" name="Picture 18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6099" y="5854995"/>
              <a:ext cx="1475796" cy="1218876"/>
            </a:xfrm>
            <a:prstGeom prst="rect">
              <a:avLst/>
            </a:prstGeom>
          </p:spPr>
        </p:pic>
        <p:pic>
          <p:nvPicPr>
            <p:cNvPr id="188" name="Picture 18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5088" y="5594660"/>
              <a:ext cx="922225" cy="761676"/>
            </a:xfrm>
            <a:prstGeom prst="rect">
              <a:avLst/>
            </a:prstGeom>
          </p:spPr>
        </p:pic>
        <p:pic>
          <p:nvPicPr>
            <p:cNvPr id="189" name="Picture 18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752" y="6721225"/>
              <a:ext cx="922225" cy="761676"/>
            </a:xfrm>
            <a:prstGeom prst="rect">
              <a:avLst/>
            </a:prstGeom>
          </p:spPr>
        </p:pic>
        <p:pic>
          <p:nvPicPr>
            <p:cNvPr id="190" name="Picture 18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1573" y="5959549"/>
              <a:ext cx="922225" cy="761676"/>
            </a:xfrm>
            <a:prstGeom prst="rect">
              <a:avLst/>
            </a:prstGeom>
          </p:spPr>
        </p:pic>
        <p:pic>
          <p:nvPicPr>
            <p:cNvPr id="191" name="Picture 19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7815" y="5702757"/>
              <a:ext cx="922225" cy="761676"/>
            </a:xfrm>
            <a:prstGeom prst="rect">
              <a:avLst/>
            </a:prstGeom>
          </p:spPr>
        </p:pic>
        <p:pic>
          <p:nvPicPr>
            <p:cNvPr id="192" name="Picture 19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9547" y="6492625"/>
              <a:ext cx="922225" cy="761676"/>
            </a:xfrm>
            <a:prstGeom prst="rect">
              <a:avLst/>
            </a:prstGeom>
          </p:spPr>
        </p:pic>
        <p:pic>
          <p:nvPicPr>
            <p:cNvPr id="193" name="Picture 19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3183" y="5730949"/>
              <a:ext cx="922225" cy="761676"/>
            </a:xfrm>
            <a:prstGeom prst="rect">
              <a:avLst/>
            </a:prstGeom>
          </p:spPr>
        </p:pic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400" y="6356336"/>
              <a:ext cx="922225" cy="761676"/>
            </a:xfrm>
            <a:prstGeom prst="rect">
              <a:avLst/>
            </a:prstGeom>
          </p:spPr>
        </p:pic>
        <p:pic>
          <p:nvPicPr>
            <p:cNvPr id="195" name="Picture 19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4986" y="7010724"/>
              <a:ext cx="922225" cy="761676"/>
            </a:xfrm>
            <a:prstGeom prst="rect">
              <a:avLst/>
            </a:prstGeom>
          </p:spPr>
        </p:pic>
        <p:pic>
          <p:nvPicPr>
            <p:cNvPr id="196" name="Picture 19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2351" y="7391562"/>
              <a:ext cx="922225" cy="761676"/>
            </a:xfrm>
            <a:prstGeom prst="rect">
              <a:avLst/>
            </a:prstGeom>
          </p:spPr>
        </p:pic>
        <p:pic>
          <p:nvPicPr>
            <p:cNvPr id="197" name="Picture 19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7932" y="6807095"/>
              <a:ext cx="922225" cy="761676"/>
            </a:xfrm>
            <a:prstGeom prst="rect">
              <a:avLst/>
            </a:prstGeom>
          </p:spPr>
        </p:pic>
        <p:pic>
          <p:nvPicPr>
            <p:cNvPr id="198" name="Picture 19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7649" y="6934362"/>
              <a:ext cx="1475796" cy="1218876"/>
            </a:xfrm>
            <a:prstGeom prst="rect">
              <a:avLst/>
            </a:prstGeom>
          </p:spPr>
        </p:pic>
        <p:pic>
          <p:nvPicPr>
            <p:cNvPr id="199" name="Picture 19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7313" y="6705438"/>
              <a:ext cx="1475796" cy="1218876"/>
            </a:xfrm>
            <a:prstGeom prst="rect">
              <a:avLst/>
            </a:prstGeom>
          </p:spPr>
        </p:pic>
        <p:pic>
          <p:nvPicPr>
            <p:cNvPr id="201" name="Picture 20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019" y="6744100"/>
              <a:ext cx="1475796" cy="1218876"/>
            </a:xfrm>
            <a:prstGeom prst="rect">
              <a:avLst/>
            </a:prstGeom>
          </p:spPr>
        </p:pic>
        <p:pic>
          <p:nvPicPr>
            <p:cNvPr id="202" name="Picture 20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904" y="5502349"/>
              <a:ext cx="922225" cy="761676"/>
            </a:xfrm>
            <a:prstGeom prst="rect">
              <a:avLst/>
            </a:prstGeom>
          </p:spPr>
        </p:pic>
        <p:pic>
          <p:nvPicPr>
            <p:cNvPr id="203" name="Picture 20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451" y="7281044"/>
              <a:ext cx="922225" cy="761676"/>
            </a:xfrm>
            <a:prstGeom prst="rect">
              <a:avLst/>
            </a:prstGeom>
          </p:spPr>
        </p:pic>
        <p:pic>
          <p:nvPicPr>
            <p:cNvPr id="206" name="Picture 20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075" y="6857838"/>
              <a:ext cx="922225" cy="761676"/>
            </a:xfrm>
            <a:prstGeom prst="rect">
              <a:avLst/>
            </a:prstGeom>
          </p:spPr>
        </p:pic>
      </p:grpSp>
      <p:grpSp>
        <p:nvGrpSpPr>
          <p:cNvPr id="207" name="Group 206"/>
          <p:cNvGrpSpPr/>
          <p:nvPr/>
        </p:nvGrpSpPr>
        <p:grpSpPr>
          <a:xfrm>
            <a:off x="-507479" y="858761"/>
            <a:ext cx="4265328" cy="2363895"/>
            <a:chOff x="5577932" y="5474157"/>
            <a:chExt cx="4691861" cy="2679081"/>
          </a:xfrm>
        </p:grpSpPr>
        <p:pic>
          <p:nvPicPr>
            <p:cNvPr id="211" name="Picture 2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392" y="5883187"/>
              <a:ext cx="1475796" cy="1218876"/>
            </a:xfrm>
            <a:prstGeom prst="rect">
              <a:avLst/>
            </a:prstGeom>
          </p:spPr>
        </p:pic>
        <p:pic>
          <p:nvPicPr>
            <p:cNvPr id="212" name="Picture 2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6099" y="5854995"/>
              <a:ext cx="1475796" cy="1218876"/>
            </a:xfrm>
            <a:prstGeom prst="rect">
              <a:avLst/>
            </a:prstGeom>
          </p:spPr>
        </p:pic>
        <p:pic>
          <p:nvPicPr>
            <p:cNvPr id="218" name="Picture 2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3183" y="5730949"/>
              <a:ext cx="922225" cy="761676"/>
            </a:xfrm>
            <a:prstGeom prst="rect">
              <a:avLst/>
            </a:prstGeom>
          </p:spPr>
        </p:pic>
        <p:pic>
          <p:nvPicPr>
            <p:cNvPr id="219" name="Picture 2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400" y="6356336"/>
              <a:ext cx="922225" cy="761676"/>
            </a:xfrm>
            <a:prstGeom prst="rect">
              <a:avLst/>
            </a:prstGeom>
          </p:spPr>
        </p:pic>
        <p:pic>
          <p:nvPicPr>
            <p:cNvPr id="220" name="Picture 2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4986" y="7010724"/>
              <a:ext cx="922225" cy="761676"/>
            </a:xfrm>
            <a:prstGeom prst="rect">
              <a:avLst/>
            </a:prstGeom>
          </p:spPr>
        </p:pic>
        <p:pic>
          <p:nvPicPr>
            <p:cNvPr id="221" name="Picture 2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2351" y="7391562"/>
              <a:ext cx="922225" cy="761676"/>
            </a:xfrm>
            <a:prstGeom prst="rect">
              <a:avLst/>
            </a:prstGeom>
          </p:spPr>
        </p:pic>
        <p:pic>
          <p:nvPicPr>
            <p:cNvPr id="222" name="Picture 2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7932" y="6807095"/>
              <a:ext cx="922225" cy="761676"/>
            </a:xfrm>
            <a:prstGeom prst="rect">
              <a:avLst/>
            </a:prstGeom>
          </p:spPr>
        </p:pic>
        <p:pic>
          <p:nvPicPr>
            <p:cNvPr id="225" name="Picture 2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3997" y="6782124"/>
              <a:ext cx="1475796" cy="1218876"/>
            </a:xfrm>
            <a:prstGeom prst="rect">
              <a:avLst/>
            </a:prstGeom>
          </p:spPr>
        </p:pic>
        <p:pic>
          <p:nvPicPr>
            <p:cNvPr id="229" name="Picture 2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9195" y="5474157"/>
              <a:ext cx="922225" cy="761676"/>
            </a:xfrm>
            <a:prstGeom prst="rect">
              <a:avLst/>
            </a:prstGeom>
          </p:spPr>
        </p:pic>
        <p:pic>
          <p:nvPicPr>
            <p:cNvPr id="230" name="Picture 2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1595" y="6128222"/>
              <a:ext cx="922225" cy="761676"/>
            </a:xfrm>
            <a:prstGeom prst="rect">
              <a:avLst/>
            </a:prstGeom>
          </p:spPr>
        </p:pic>
        <p:pic>
          <p:nvPicPr>
            <p:cNvPr id="231" name="Picture 2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075" y="6857838"/>
              <a:ext cx="922225" cy="761676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1188653" y="887598"/>
            <a:ext cx="7036775" cy="105911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>
                <a:lumMod val="50000"/>
              </a:schemeClr>
            </a:solidFill>
          </a:ln>
        </p:spPr>
        <p:txBody>
          <a:bodyPr wrap="square" lIns="82058" tIns="41029" rIns="82058" bIns="41029" rtlCol="0" anchor="ctr">
            <a:spAutoFit/>
          </a:bodyPr>
          <a:lstStyle/>
          <a:p>
            <a:pPr marL="5698" lvl="2" algn="ctr"/>
            <a:r>
              <a:rPr lang="en-US" sz="3200" dirty="0"/>
              <a:t>Regular post: Reach – 48 people</a:t>
            </a:r>
          </a:p>
          <a:p>
            <a:pPr marL="5698" lvl="2" algn="ctr"/>
            <a:r>
              <a:rPr lang="en-US" sz="3200" dirty="0"/>
              <a:t>SHARED post: Reach – </a:t>
            </a:r>
            <a:r>
              <a:rPr lang="en-US" sz="3200" b="1" dirty="0"/>
              <a:t>704 people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4065" y="4566403"/>
            <a:ext cx="8264236" cy="57029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>
                <a:lumMod val="50000"/>
              </a:schemeClr>
            </a:solidFill>
          </a:ln>
        </p:spPr>
        <p:txBody>
          <a:bodyPr wrap="square" lIns="82058" tIns="41029" rIns="82058" bIns="41029" rtlCol="0" anchor="ctr">
            <a:spAutoFit/>
          </a:bodyPr>
          <a:lstStyle>
            <a:defPPr>
              <a:defRPr lang="en-US"/>
            </a:defPPr>
            <a:lvl3pPr marL="6350" lvl="2" algn="ctr">
              <a:buNone/>
              <a:defRPr sz="3600"/>
            </a:lvl3pPr>
          </a:lstStyle>
          <a:p>
            <a:pPr algn="ctr"/>
            <a:r>
              <a:rPr lang="en-US" sz="3200" dirty="0"/>
              <a:t>A much larger audience will be reached!!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75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1" grpId="0"/>
      <p:bldP spid="37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0"/>
            <a:ext cx="7498080" cy="1143000"/>
          </a:xfrm>
        </p:spPr>
        <p:txBody>
          <a:bodyPr/>
          <a:lstStyle/>
          <a:p>
            <a:r>
              <a:rPr lang="en-US" dirty="0" err="1" smtClean="0"/>
              <a:t>Facebook</a:t>
            </a:r>
            <a:r>
              <a:rPr lang="en-US" dirty="0" smtClean="0"/>
              <a:t> Tips Continued..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066800"/>
            <a:ext cx="3214451" cy="476071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POST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58368" lvl="2" indent="0" algn="ctr">
              <a:buNone/>
            </a:pP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172291" y="2877319"/>
            <a:ext cx="3261360" cy="780281"/>
          </a:xfrm>
          <a:custGeom>
            <a:avLst/>
            <a:gdLst>
              <a:gd name="connsiteX0" fmla="*/ 0 w 3261360"/>
              <a:gd name="connsiteY0" fmla="*/ 130049 h 780281"/>
              <a:gd name="connsiteX1" fmla="*/ 130049 w 3261360"/>
              <a:gd name="connsiteY1" fmla="*/ 0 h 780281"/>
              <a:gd name="connsiteX2" fmla="*/ 3131311 w 3261360"/>
              <a:gd name="connsiteY2" fmla="*/ 0 h 780281"/>
              <a:gd name="connsiteX3" fmla="*/ 3261360 w 3261360"/>
              <a:gd name="connsiteY3" fmla="*/ 130049 h 780281"/>
              <a:gd name="connsiteX4" fmla="*/ 3261360 w 3261360"/>
              <a:gd name="connsiteY4" fmla="*/ 650232 h 780281"/>
              <a:gd name="connsiteX5" fmla="*/ 3131311 w 3261360"/>
              <a:gd name="connsiteY5" fmla="*/ 780281 h 780281"/>
              <a:gd name="connsiteX6" fmla="*/ 130049 w 3261360"/>
              <a:gd name="connsiteY6" fmla="*/ 780281 h 780281"/>
              <a:gd name="connsiteX7" fmla="*/ 0 w 3261360"/>
              <a:gd name="connsiteY7" fmla="*/ 650232 h 780281"/>
              <a:gd name="connsiteX8" fmla="*/ 0 w 3261360"/>
              <a:gd name="connsiteY8" fmla="*/ 130049 h 78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1360" h="780281">
                <a:moveTo>
                  <a:pt x="0" y="130049"/>
                </a:moveTo>
                <a:cubicBezTo>
                  <a:pt x="0" y="58225"/>
                  <a:pt x="58225" y="0"/>
                  <a:pt x="130049" y="0"/>
                </a:cubicBezTo>
                <a:lnTo>
                  <a:pt x="3131311" y="0"/>
                </a:lnTo>
                <a:cubicBezTo>
                  <a:pt x="3203135" y="0"/>
                  <a:pt x="3261360" y="58225"/>
                  <a:pt x="3261360" y="130049"/>
                </a:cubicBezTo>
                <a:lnTo>
                  <a:pt x="3261360" y="650232"/>
                </a:lnTo>
                <a:cubicBezTo>
                  <a:pt x="3261360" y="722056"/>
                  <a:pt x="3203135" y="780281"/>
                  <a:pt x="3131311" y="780281"/>
                </a:cubicBezTo>
                <a:lnTo>
                  <a:pt x="130049" y="780281"/>
                </a:lnTo>
                <a:cubicBezTo>
                  <a:pt x="58225" y="780281"/>
                  <a:pt x="0" y="722056"/>
                  <a:pt x="0" y="650232"/>
                </a:cubicBezTo>
                <a:lnTo>
                  <a:pt x="0" y="130049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30" tIns="83810" rIns="129530" bIns="8381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/>
              <a:t>Listings</a:t>
            </a:r>
            <a:endParaRPr lang="en-US" sz="2400" b="1" kern="1200" dirty="0"/>
          </a:p>
        </p:txBody>
      </p:sp>
      <p:sp>
        <p:nvSpPr>
          <p:cNvPr id="10" name="Freeform 9"/>
          <p:cNvSpPr/>
          <p:nvPr/>
        </p:nvSpPr>
        <p:spPr>
          <a:xfrm>
            <a:off x="5120640" y="2877319"/>
            <a:ext cx="3261360" cy="780281"/>
          </a:xfrm>
          <a:custGeom>
            <a:avLst/>
            <a:gdLst>
              <a:gd name="connsiteX0" fmla="*/ 0 w 3261360"/>
              <a:gd name="connsiteY0" fmla="*/ 130049 h 780281"/>
              <a:gd name="connsiteX1" fmla="*/ 130049 w 3261360"/>
              <a:gd name="connsiteY1" fmla="*/ 0 h 780281"/>
              <a:gd name="connsiteX2" fmla="*/ 3131311 w 3261360"/>
              <a:gd name="connsiteY2" fmla="*/ 0 h 780281"/>
              <a:gd name="connsiteX3" fmla="*/ 3261360 w 3261360"/>
              <a:gd name="connsiteY3" fmla="*/ 130049 h 780281"/>
              <a:gd name="connsiteX4" fmla="*/ 3261360 w 3261360"/>
              <a:gd name="connsiteY4" fmla="*/ 650232 h 780281"/>
              <a:gd name="connsiteX5" fmla="*/ 3131311 w 3261360"/>
              <a:gd name="connsiteY5" fmla="*/ 780281 h 780281"/>
              <a:gd name="connsiteX6" fmla="*/ 130049 w 3261360"/>
              <a:gd name="connsiteY6" fmla="*/ 780281 h 780281"/>
              <a:gd name="connsiteX7" fmla="*/ 0 w 3261360"/>
              <a:gd name="connsiteY7" fmla="*/ 650232 h 780281"/>
              <a:gd name="connsiteX8" fmla="*/ 0 w 3261360"/>
              <a:gd name="connsiteY8" fmla="*/ 130049 h 78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1360" h="780281">
                <a:moveTo>
                  <a:pt x="0" y="130049"/>
                </a:moveTo>
                <a:cubicBezTo>
                  <a:pt x="0" y="58225"/>
                  <a:pt x="58225" y="0"/>
                  <a:pt x="130049" y="0"/>
                </a:cubicBezTo>
                <a:lnTo>
                  <a:pt x="3131311" y="0"/>
                </a:lnTo>
                <a:cubicBezTo>
                  <a:pt x="3203135" y="0"/>
                  <a:pt x="3261360" y="58225"/>
                  <a:pt x="3261360" y="130049"/>
                </a:cubicBezTo>
                <a:lnTo>
                  <a:pt x="3261360" y="650232"/>
                </a:lnTo>
                <a:cubicBezTo>
                  <a:pt x="3261360" y="722056"/>
                  <a:pt x="3203135" y="780281"/>
                  <a:pt x="3131311" y="780281"/>
                </a:cubicBezTo>
                <a:lnTo>
                  <a:pt x="130049" y="780281"/>
                </a:lnTo>
                <a:cubicBezTo>
                  <a:pt x="58225" y="780281"/>
                  <a:pt x="0" y="722056"/>
                  <a:pt x="0" y="650232"/>
                </a:cubicBezTo>
                <a:lnTo>
                  <a:pt x="0" y="130049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480" tIns="74285" rIns="110480" bIns="7428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kern="1200" dirty="0" smtClean="0"/>
              <a:t>SelectHomeFinder.com</a:t>
            </a:r>
            <a:endParaRPr lang="en-US" sz="1900" b="1" kern="1200" dirty="0"/>
          </a:p>
        </p:txBody>
      </p:sp>
      <p:sp>
        <p:nvSpPr>
          <p:cNvPr id="12" name="Freeform 11"/>
          <p:cNvSpPr/>
          <p:nvPr/>
        </p:nvSpPr>
        <p:spPr>
          <a:xfrm>
            <a:off x="1172291" y="3896692"/>
            <a:ext cx="3261360" cy="780281"/>
          </a:xfrm>
          <a:custGeom>
            <a:avLst/>
            <a:gdLst>
              <a:gd name="connsiteX0" fmla="*/ 0 w 3261360"/>
              <a:gd name="connsiteY0" fmla="*/ 130049 h 780281"/>
              <a:gd name="connsiteX1" fmla="*/ 130049 w 3261360"/>
              <a:gd name="connsiteY1" fmla="*/ 0 h 780281"/>
              <a:gd name="connsiteX2" fmla="*/ 3131311 w 3261360"/>
              <a:gd name="connsiteY2" fmla="*/ 0 h 780281"/>
              <a:gd name="connsiteX3" fmla="*/ 3261360 w 3261360"/>
              <a:gd name="connsiteY3" fmla="*/ 130049 h 780281"/>
              <a:gd name="connsiteX4" fmla="*/ 3261360 w 3261360"/>
              <a:gd name="connsiteY4" fmla="*/ 650232 h 780281"/>
              <a:gd name="connsiteX5" fmla="*/ 3131311 w 3261360"/>
              <a:gd name="connsiteY5" fmla="*/ 780281 h 780281"/>
              <a:gd name="connsiteX6" fmla="*/ 130049 w 3261360"/>
              <a:gd name="connsiteY6" fmla="*/ 780281 h 780281"/>
              <a:gd name="connsiteX7" fmla="*/ 0 w 3261360"/>
              <a:gd name="connsiteY7" fmla="*/ 650232 h 780281"/>
              <a:gd name="connsiteX8" fmla="*/ 0 w 3261360"/>
              <a:gd name="connsiteY8" fmla="*/ 130049 h 78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1360" h="780281">
                <a:moveTo>
                  <a:pt x="0" y="130049"/>
                </a:moveTo>
                <a:cubicBezTo>
                  <a:pt x="0" y="58225"/>
                  <a:pt x="58225" y="0"/>
                  <a:pt x="130049" y="0"/>
                </a:cubicBezTo>
                <a:lnTo>
                  <a:pt x="3131311" y="0"/>
                </a:lnTo>
                <a:cubicBezTo>
                  <a:pt x="3203135" y="0"/>
                  <a:pt x="3261360" y="58225"/>
                  <a:pt x="3261360" y="130049"/>
                </a:cubicBezTo>
                <a:lnTo>
                  <a:pt x="3261360" y="650232"/>
                </a:lnTo>
                <a:cubicBezTo>
                  <a:pt x="3261360" y="722056"/>
                  <a:pt x="3203135" y="780281"/>
                  <a:pt x="3131311" y="780281"/>
                </a:cubicBezTo>
                <a:lnTo>
                  <a:pt x="130049" y="780281"/>
                </a:lnTo>
                <a:cubicBezTo>
                  <a:pt x="58225" y="780281"/>
                  <a:pt x="0" y="722056"/>
                  <a:pt x="0" y="650232"/>
                </a:cubicBezTo>
                <a:lnTo>
                  <a:pt x="0" y="130049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90" tIns="76190" rIns="114290" bIns="7619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/>
              <a:t>Open Houses</a:t>
            </a:r>
            <a:endParaRPr lang="en-US" sz="2000" b="1" kern="1200" dirty="0"/>
          </a:p>
        </p:txBody>
      </p:sp>
      <p:sp>
        <p:nvSpPr>
          <p:cNvPr id="14" name="Freeform 13"/>
          <p:cNvSpPr/>
          <p:nvPr/>
        </p:nvSpPr>
        <p:spPr>
          <a:xfrm>
            <a:off x="5120640" y="3896692"/>
            <a:ext cx="3261360" cy="780281"/>
          </a:xfrm>
          <a:custGeom>
            <a:avLst/>
            <a:gdLst>
              <a:gd name="connsiteX0" fmla="*/ 0 w 3261360"/>
              <a:gd name="connsiteY0" fmla="*/ 130049 h 780281"/>
              <a:gd name="connsiteX1" fmla="*/ 130049 w 3261360"/>
              <a:gd name="connsiteY1" fmla="*/ 0 h 780281"/>
              <a:gd name="connsiteX2" fmla="*/ 3131311 w 3261360"/>
              <a:gd name="connsiteY2" fmla="*/ 0 h 780281"/>
              <a:gd name="connsiteX3" fmla="*/ 3261360 w 3261360"/>
              <a:gd name="connsiteY3" fmla="*/ 130049 h 780281"/>
              <a:gd name="connsiteX4" fmla="*/ 3261360 w 3261360"/>
              <a:gd name="connsiteY4" fmla="*/ 650232 h 780281"/>
              <a:gd name="connsiteX5" fmla="*/ 3131311 w 3261360"/>
              <a:gd name="connsiteY5" fmla="*/ 780281 h 780281"/>
              <a:gd name="connsiteX6" fmla="*/ 130049 w 3261360"/>
              <a:gd name="connsiteY6" fmla="*/ 780281 h 780281"/>
              <a:gd name="connsiteX7" fmla="*/ 0 w 3261360"/>
              <a:gd name="connsiteY7" fmla="*/ 650232 h 780281"/>
              <a:gd name="connsiteX8" fmla="*/ 0 w 3261360"/>
              <a:gd name="connsiteY8" fmla="*/ 130049 h 78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1360" h="780281">
                <a:moveTo>
                  <a:pt x="0" y="130049"/>
                </a:moveTo>
                <a:cubicBezTo>
                  <a:pt x="0" y="58225"/>
                  <a:pt x="58225" y="0"/>
                  <a:pt x="130049" y="0"/>
                </a:cubicBezTo>
                <a:lnTo>
                  <a:pt x="3131311" y="0"/>
                </a:lnTo>
                <a:cubicBezTo>
                  <a:pt x="3203135" y="0"/>
                  <a:pt x="3261360" y="58225"/>
                  <a:pt x="3261360" y="130049"/>
                </a:cubicBezTo>
                <a:lnTo>
                  <a:pt x="3261360" y="650232"/>
                </a:lnTo>
                <a:cubicBezTo>
                  <a:pt x="3261360" y="722056"/>
                  <a:pt x="3203135" y="780281"/>
                  <a:pt x="3131311" y="780281"/>
                </a:cubicBezTo>
                <a:lnTo>
                  <a:pt x="130049" y="780281"/>
                </a:lnTo>
                <a:cubicBezTo>
                  <a:pt x="58225" y="780281"/>
                  <a:pt x="0" y="722056"/>
                  <a:pt x="0" y="650232"/>
                </a:cubicBezTo>
                <a:lnTo>
                  <a:pt x="0" y="130049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90" tIns="76190" rIns="114290" bIns="7619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/>
              <a:t>Upcoming 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/>
              <a:t>Events</a:t>
            </a:r>
            <a:endParaRPr lang="en-US" sz="2000" b="1" kern="1200" dirty="0"/>
          </a:p>
        </p:txBody>
      </p:sp>
      <p:sp>
        <p:nvSpPr>
          <p:cNvPr id="16" name="Freeform 15"/>
          <p:cNvSpPr/>
          <p:nvPr/>
        </p:nvSpPr>
        <p:spPr>
          <a:xfrm>
            <a:off x="1172291" y="4916065"/>
            <a:ext cx="3261360" cy="780281"/>
          </a:xfrm>
          <a:custGeom>
            <a:avLst/>
            <a:gdLst>
              <a:gd name="connsiteX0" fmla="*/ 0 w 3261360"/>
              <a:gd name="connsiteY0" fmla="*/ 130049 h 780281"/>
              <a:gd name="connsiteX1" fmla="*/ 130049 w 3261360"/>
              <a:gd name="connsiteY1" fmla="*/ 0 h 780281"/>
              <a:gd name="connsiteX2" fmla="*/ 3131311 w 3261360"/>
              <a:gd name="connsiteY2" fmla="*/ 0 h 780281"/>
              <a:gd name="connsiteX3" fmla="*/ 3261360 w 3261360"/>
              <a:gd name="connsiteY3" fmla="*/ 130049 h 780281"/>
              <a:gd name="connsiteX4" fmla="*/ 3261360 w 3261360"/>
              <a:gd name="connsiteY4" fmla="*/ 650232 h 780281"/>
              <a:gd name="connsiteX5" fmla="*/ 3131311 w 3261360"/>
              <a:gd name="connsiteY5" fmla="*/ 780281 h 780281"/>
              <a:gd name="connsiteX6" fmla="*/ 130049 w 3261360"/>
              <a:gd name="connsiteY6" fmla="*/ 780281 h 780281"/>
              <a:gd name="connsiteX7" fmla="*/ 0 w 3261360"/>
              <a:gd name="connsiteY7" fmla="*/ 650232 h 780281"/>
              <a:gd name="connsiteX8" fmla="*/ 0 w 3261360"/>
              <a:gd name="connsiteY8" fmla="*/ 130049 h 78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1360" h="780281">
                <a:moveTo>
                  <a:pt x="0" y="130049"/>
                </a:moveTo>
                <a:cubicBezTo>
                  <a:pt x="0" y="58225"/>
                  <a:pt x="58225" y="0"/>
                  <a:pt x="130049" y="0"/>
                </a:cubicBezTo>
                <a:lnTo>
                  <a:pt x="3131311" y="0"/>
                </a:lnTo>
                <a:cubicBezTo>
                  <a:pt x="3203135" y="0"/>
                  <a:pt x="3261360" y="58225"/>
                  <a:pt x="3261360" y="130049"/>
                </a:cubicBezTo>
                <a:lnTo>
                  <a:pt x="3261360" y="650232"/>
                </a:lnTo>
                <a:cubicBezTo>
                  <a:pt x="3261360" y="722056"/>
                  <a:pt x="3203135" y="780281"/>
                  <a:pt x="3131311" y="780281"/>
                </a:cubicBezTo>
                <a:lnTo>
                  <a:pt x="130049" y="780281"/>
                </a:lnTo>
                <a:cubicBezTo>
                  <a:pt x="58225" y="780281"/>
                  <a:pt x="0" y="722056"/>
                  <a:pt x="0" y="650232"/>
                </a:cubicBezTo>
                <a:lnTo>
                  <a:pt x="0" y="130049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90" tIns="76190" rIns="114290" bIns="7619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i="0" kern="1200" baseline="0" dirty="0" smtClean="0"/>
              <a:t>Pictures &amp;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i="0" kern="1200" baseline="0" dirty="0" smtClean="0"/>
              <a:t>Videos</a:t>
            </a:r>
            <a:endParaRPr lang="en-US" sz="2000" b="1" i="0" kern="1200" baseline="0" dirty="0"/>
          </a:p>
        </p:txBody>
      </p:sp>
      <p:sp>
        <p:nvSpPr>
          <p:cNvPr id="5" name="TextBox 4"/>
          <p:cNvSpPr txBox="1"/>
          <p:nvPr/>
        </p:nvSpPr>
        <p:spPr>
          <a:xfrm>
            <a:off x="983086" y="1695271"/>
            <a:ext cx="80847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2"/>
            <a:r>
              <a:rPr lang="en-US" dirty="0" smtClean="0"/>
              <a:t>- Promote</a:t>
            </a:r>
            <a:r>
              <a:rPr lang="en-US" dirty="0"/>
              <a:t>!!! Promote yourself and your business (it is okay to brag a little)</a:t>
            </a:r>
          </a:p>
          <a:p>
            <a:pPr marL="1200150" lvl="2" indent="-285750">
              <a:buFontTx/>
              <a:buChar char="-"/>
            </a:pPr>
            <a:r>
              <a:rPr lang="en-US" dirty="0" smtClean="0"/>
              <a:t>Make it </a:t>
            </a:r>
            <a:r>
              <a:rPr lang="en-US" dirty="0"/>
              <a:t>professional &amp; engaging, but most importantly, </a:t>
            </a:r>
            <a:endParaRPr lang="en-US" dirty="0" smtClean="0"/>
          </a:p>
          <a:p>
            <a:pPr lvl="2"/>
            <a:r>
              <a:rPr lang="en-US" b="1" dirty="0"/>
              <a:t> </a:t>
            </a:r>
            <a:r>
              <a:rPr lang="en-US" b="1" dirty="0" smtClean="0"/>
              <a:t>           MAKE </a:t>
            </a:r>
            <a:r>
              <a:rPr lang="en-US" b="1" dirty="0" smtClean="0"/>
              <a:t>IT  </a:t>
            </a:r>
            <a:r>
              <a:rPr lang="en-US" b="1" dirty="0"/>
              <a:t>YOUR OWN! </a:t>
            </a:r>
          </a:p>
          <a:p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5120640" y="4916065"/>
            <a:ext cx="3261360" cy="780281"/>
          </a:xfrm>
          <a:custGeom>
            <a:avLst/>
            <a:gdLst>
              <a:gd name="connsiteX0" fmla="*/ 0 w 3261360"/>
              <a:gd name="connsiteY0" fmla="*/ 130049 h 780281"/>
              <a:gd name="connsiteX1" fmla="*/ 130049 w 3261360"/>
              <a:gd name="connsiteY1" fmla="*/ 0 h 780281"/>
              <a:gd name="connsiteX2" fmla="*/ 3131311 w 3261360"/>
              <a:gd name="connsiteY2" fmla="*/ 0 h 780281"/>
              <a:gd name="connsiteX3" fmla="*/ 3261360 w 3261360"/>
              <a:gd name="connsiteY3" fmla="*/ 130049 h 780281"/>
              <a:gd name="connsiteX4" fmla="*/ 3261360 w 3261360"/>
              <a:gd name="connsiteY4" fmla="*/ 650232 h 780281"/>
              <a:gd name="connsiteX5" fmla="*/ 3131311 w 3261360"/>
              <a:gd name="connsiteY5" fmla="*/ 780281 h 780281"/>
              <a:gd name="connsiteX6" fmla="*/ 130049 w 3261360"/>
              <a:gd name="connsiteY6" fmla="*/ 780281 h 780281"/>
              <a:gd name="connsiteX7" fmla="*/ 0 w 3261360"/>
              <a:gd name="connsiteY7" fmla="*/ 650232 h 780281"/>
              <a:gd name="connsiteX8" fmla="*/ 0 w 3261360"/>
              <a:gd name="connsiteY8" fmla="*/ 130049 h 78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1360" h="780281">
                <a:moveTo>
                  <a:pt x="0" y="130049"/>
                </a:moveTo>
                <a:cubicBezTo>
                  <a:pt x="0" y="58225"/>
                  <a:pt x="58225" y="0"/>
                  <a:pt x="130049" y="0"/>
                </a:cubicBezTo>
                <a:lnTo>
                  <a:pt x="3131311" y="0"/>
                </a:lnTo>
                <a:cubicBezTo>
                  <a:pt x="3203135" y="0"/>
                  <a:pt x="3261360" y="58225"/>
                  <a:pt x="3261360" y="130049"/>
                </a:cubicBezTo>
                <a:lnTo>
                  <a:pt x="3261360" y="650232"/>
                </a:lnTo>
                <a:cubicBezTo>
                  <a:pt x="3261360" y="722056"/>
                  <a:pt x="3203135" y="780281"/>
                  <a:pt x="3131311" y="780281"/>
                </a:cubicBezTo>
                <a:lnTo>
                  <a:pt x="130049" y="780281"/>
                </a:lnTo>
                <a:cubicBezTo>
                  <a:pt x="58225" y="780281"/>
                  <a:pt x="0" y="722056"/>
                  <a:pt x="0" y="650232"/>
                </a:cubicBezTo>
                <a:lnTo>
                  <a:pt x="0" y="130049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90" tIns="76190" rIns="114290" bIns="7619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 smtClean="0"/>
              <a:t>Industry News</a:t>
            </a:r>
            <a:endParaRPr lang="en-US" sz="2000" b="1" kern="1200" dirty="0"/>
          </a:p>
        </p:txBody>
      </p:sp>
      <p:sp>
        <p:nvSpPr>
          <p:cNvPr id="18" name="Freeform 17"/>
          <p:cNvSpPr/>
          <p:nvPr/>
        </p:nvSpPr>
        <p:spPr>
          <a:xfrm>
            <a:off x="1172291" y="5935439"/>
            <a:ext cx="3261360" cy="780281"/>
          </a:xfrm>
          <a:custGeom>
            <a:avLst/>
            <a:gdLst>
              <a:gd name="connsiteX0" fmla="*/ 0 w 3261360"/>
              <a:gd name="connsiteY0" fmla="*/ 130049 h 780281"/>
              <a:gd name="connsiteX1" fmla="*/ 130049 w 3261360"/>
              <a:gd name="connsiteY1" fmla="*/ 0 h 780281"/>
              <a:gd name="connsiteX2" fmla="*/ 3131311 w 3261360"/>
              <a:gd name="connsiteY2" fmla="*/ 0 h 780281"/>
              <a:gd name="connsiteX3" fmla="*/ 3261360 w 3261360"/>
              <a:gd name="connsiteY3" fmla="*/ 130049 h 780281"/>
              <a:gd name="connsiteX4" fmla="*/ 3261360 w 3261360"/>
              <a:gd name="connsiteY4" fmla="*/ 650232 h 780281"/>
              <a:gd name="connsiteX5" fmla="*/ 3131311 w 3261360"/>
              <a:gd name="connsiteY5" fmla="*/ 780281 h 780281"/>
              <a:gd name="connsiteX6" fmla="*/ 130049 w 3261360"/>
              <a:gd name="connsiteY6" fmla="*/ 780281 h 780281"/>
              <a:gd name="connsiteX7" fmla="*/ 0 w 3261360"/>
              <a:gd name="connsiteY7" fmla="*/ 650232 h 780281"/>
              <a:gd name="connsiteX8" fmla="*/ 0 w 3261360"/>
              <a:gd name="connsiteY8" fmla="*/ 130049 h 78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1360" h="780281">
                <a:moveTo>
                  <a:pt x="0" y="130049"/>
                </a:moveTo>
                <a:cubicBezTo>
                  <a:pt x="0" y="58225"/>
                  <a:pt x="58225" y="0"/>
                  <a:pt x="130049" y="0"/>
                </a:cubicBezTo>
                <a:lnTo>
                  <a:pt x="3131311" y="0"/>
                </a:lnTo>
                <a:cubicBezTo>
                  <a:pt x="3203135" y="0"/>
                  <a:pt x="3261360" y="58225"/>
                  <a:pt x="3261360" y="130049"/>
                </a:cubicBezTo>
                <a:lnTo>
                  <a:pt x="3261360" y="650232"/>
                </a:lnTo>
                <a:cubicBezTo>
                  <a:pt x="3261360" y="722056"/>
                  <a:pt x="3203135" y="780281"/>
                  <a:pt x="3131311" y="780281"/>
                </a:cubicBezTo>
                <a:lnTo>
                  <a:pt x="130049" y="780281"/>
                </a:lnTo>
                <a:cubicBezTo>
                  <a:pt x="58225" y="780281"/>
                  <a:pt x="0" y="722056"/>
                  <a:pt x="0" y="650232"/>
                </a:cubicBezTo>
                <a:lnTo>
                  <a:pt x="0" y="130049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90" tIns="76190" rIns="114290" bIns="7619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i="0" kern="1200" baseline="0" dirty="0" smtClean="0"/>
              <a:t>Locally </a:t>
            </a:r>
            <a:r>
              <a:rPr lang="en-US" sz="2000" b="1" dirty="0" err="1"/>
              <a:t>R</a:t>
            </a:r>
            <a:r>
              <a:rPr lang="en-US" sz="2000" b="1" i="0" kern="1200" baseline="0" dirty="0" err="1" smtClean="0"/>
              <a:t>elevent</a:t>
            </a:r>
            <a:r>
              <a:rPr lang="en-US" sz="2000" b="1" i="0" kern="1200" baseline="0" dirty="0" smtClean="0"/>
              <a:t> Info</a:t>
            </a:r>
            <a:endParaRPr lang="en-US" sz="2000" b="1" i="0" kern="1200" baseline="0" dirty="0"/>
          </a:p>
        </p:txBody>
      </p:sp>
      <p:sp>
        <p:nvSpPr>
          <p:cNvPr id="19" name="Freeform 18"/>
          <p:cNvSpPr/>
          <p:nvPr/>
        </p:nvSpPr>
        <p:spPr>
          <a:xfrm>
            <a:off x="5120640" y="5935438"/>
            <a:ext cx="3261360" cy="780281"/>
          </a:xfrm>
          <a:custGeom>
            <a:avLst/>
            <a:gdLst>
              <a:gd name="connsiteX0" fmla="*/ 0 w 3261360"/>
              <a:gd name="connsiteY0" fmla="*/ 130049 h 780281"/>
              <a:gd name="connsiteX1" fmla="*/ 130049 w 3261360"/>
              <a:gd name="connsiteY1" fmla="*/ 0 h 780281"/>
              <a:gd name="connsiteX2" fmla="*/ 3131311 w 3261360"/>
              <a:gd name="connsiteY2" fmla="*/ 0 h 780281"/>
              <a:gd name="connsiteX3" fmla="*/ 3261360 w 3261360"/>
              <a:gd name="connsiteY3" fmla="*/ 130049 h 780281"/>
              <a:gd name="connsiteX4" fmla="*/ 3261360 w 3261360"/>
              <a:gd name="connsiteY4" fmla="*/ 650232 h 780281"/>
              <a:gd name="connsiteX5" fmla="*/ 3131311 w 3261360"/>
              <a:gd name="connsiteY5" fmla="*/ 780281 h 780281"/>
              <a:gd name="connsiteX6" fmla="*/ 130049 w 3261360"/>
              <a:gd name="connsiteY6" fmla="*/ 780281 h 780281"/>
              <a:gd name="connsiteX7" fmla="*/ 0 w 3261360"/>
              <a:gd name="connsiteY7" fmla="*/ 650232 h 780281"/>
              <a:gd name="connsiteX8" fmla="*/ 0 w 3261360"/>
              <a:gd name="connsiteY8" fmla="*/ 130049 h 78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1360" h="780281">
                <a:moveTo>
                  <a:pt x="0" y="130049"/>
                </a:moveTo>
                <a:cubicBezTo>
                  <a:pt x="0" y="58225"/>
                  <a:pt x="58225" y="0"/>
                  <a:pt x="130049" y="0"/>
                </a:cubicBezTo>
                <a:lnTo>
                  <a:pt x="3131311" y="0"/>
                </a:lnTo>
                <a:cubicBezTo>
                  <a:pt x="3203135" y="0"/>
                  <a:pt x="3261360" y="58225"/>
                  <a:pt x="3261360" y="130049"/>
                </a:cubicBezTo>
                <a:lnTo>
                  <a:pt x="3261360" y="650232"/>
                </a:lnTo>
                <a:cubicBezTo>
                  <a:pt x="3261360" y="722056"/>
                  <a:pt x="3203135" y="780281"/>
                  <a:pt x="3131311" y="780281"/>
                </a:cubicBezTo>
                <a:lnTo>
                  <a:pt x="130049" y="780281"/>
                </a:lnTo>
                <a:cubicBezTo>
                  <a:pt x="58225" y="780281"/>
                  <a:pt x="0" y="722056"/>
                  <a:pt x="0" y="650232"/>
                </a:cubicBezTo>
                <a:lnTo>
                  <a:pt x="0" y="130049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90" tIns="76190" rIns="114290" bIns="7619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 smtClean="0"/>
              <a:t>Keep it Positive!</a:t>
            </a:r>
            <a:endParaRPr lang="en-US" sz="2000" b="1" kern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250"/>
                            </p:stCondLst>
                            <p:childTnLst>
                              <p:par>
                                <p:cTn id="32" presetID="4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4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750"/>
                            </p:stCondLst>
                            <p:childTnLst>
                              <p:par>
                                <p:cTn id="54" presetID="4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8" grpId="0" animBg="1"/>
      <p:bldP spid="10" grpId="0" animBg="1"/>
      <p:bldP spid="12" grpId="0" animBg="1"/>
      <p:bldP spid="14" grpId="0" animBg="1"/>
      <p:bldP spid="16" grpId="0" animBg="1"/>
      <p:bldP spid="5" grpId="0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Facebook</a:t>
            </a:r>
            <a:r>
              <a:rPr lang="en-US" dirty="0" smtClean="0"/>
              <a:t> Tips Continued</a:t>
            </a:r>
            <a:endParaRPr lang="en-US" dirty="0"/>
          </a:p>
        </p:txBody>
      </p:sp>
      <p:pic>
        <p:nvPicPr>
          <p:cNvPr id="4" name="Picture 3" descr="example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399" y="1266039"/>
            <a:ext cx="3438525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4" descr="exampl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3581400"/>
            <a:ext cx="2362200" cy="3026887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</p:pic>
      <p:pic>
        <p:nvPicPr>
          <p:cNvPr id="7" name="Picture 6" descr="example 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6432" y="1494639"/>
            <a:ext cx="3200401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example 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1400" y="3048000"/>
            <a:ext cx="2895600" cy="1757262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9" name="Picture 8" descr="example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9000" y="4953000"/>
            <a:ext cx="3327970" cy="175260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10" name="Picture 9" descr="golf outin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1800" y="3276600"/>
            <a:ext cx="2057400" cy="317710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427" y="2438400"/>
            <a:ext cx="7498080" cy="3581400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US" dirty="0" smtClean="0"/>
              <a:t>Have patience</a:t>
            </a:r>
          </a:p>
          <a:p>
            <a:pPr lvl="1"/>
            <a:r>
              <a:rPr lang="en-US" dirty="0" smtClean="0"/>
              <a:t>Be persistent &amp; consistent</a:t>
            </a:r>
          </a:p>
          <a:p>
            <a:pPr lvl="1"/>
            <a:r>
              <a:rPr lang="en-US" dirty="0" smtClean="0"/>
              <a:t>Don’t be afraid to ask people to </a:t>
            </a:r>
            <a:r>
              <a:rPr lang="en-US" b="1" i="1" dirty="0" smtClean="0"/>
              <a:t>Like &amp; Share </a:t>
            </a:r>
            <a:r>
              <a:rPr lang="en-US" dirty="0" smtClean="0"/>
              <a:t>your page</a:t>
            </a:r>
          </a:p>
          <a:p>
            <a:pPr lvl="1"/>
            <a:r>
              <a:rPr lang="en-US" dirty="0" smtClean="0"/>
              <a:t>Put your social media pages on marketing materials</a:t>
            </a:r>
          </a:p>
          <a:p>
            <a:pPr lvl="1"/>
            <a:r>
              <a:rPr lang="en-US" dirty="0" smtClean="0"/>
              <a:t>Download Mobile app to post anywhere, at any time</a:t>
            </a:r>
          </a:p>
          <a:p>
            <a:pPr lvl="1"/>
            <a:r>
              <a:rPr lang="en-US" dirty="0" smtClean="0"/>
              <a:t>Use this as a source of information about your consumers- </a:t>
            </a:r>
            <a:r>
              <a:rPr lang="en-US" b="1" i="1" dirty="0" smtClean="0"/>
              <a:t>research &amp; listen </a:t>
            </a:r>
            <a:r>
              <a:rPr lang="en-US" dirty="0" smtClean="0"/>
              <a:t>to what they are saying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15767" y="1143000"/>
            <a:ext cx="8153400" cy="11018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Other </a:t>
            </a:r>
            <a:r>
              <a:rPr lang="en-US" sz="3600" dirty="0" smtClean="0"/>
              <a:t>considerations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Do’s &amp; </a:t>
            </a:r>
            <a:r>
              <a:rPr lang="en-US" dirty="0" smtClean="0"/>
              <a:t>Don’ts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78992" y="1524000"/>
            <a:ext cx="4102608" cy="4663440"/>
          </a:xfrm>
        </p:spPr>
        <p:txBody>
          <a:bodyPr>
            <a:normAutofit fontScale="77500" lnSpcReduction="20000"/>
          </a:bodyPr>
          <a:lstStyle/>
          <a:p>
            <a:pPr marL="82296" indent="0">
              <a:spcAft>
                <a:spcPts val="1200"/>
              </a:spcAft>
              <a:buNone/>
            </a:pPr>
            <a:r>
              <a:rPr lang="en-US" b="1" u="sng" dirty="0"/>
              <a:t>Do</a:t>
            </a:r>
          </a:p>
          <a:p>
            <a:pPr marL="509588" lvl="1" indent="0">
              <a:spcAft>
                <a:spcPts val="1200"/>
              </a:spcAft>
              <a:buNone/>
            </a:pP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Consistent Activity (Daily)</a:t>
            </a:r>
            <a:endParaRPr lang="en-US" sz="2600" dirty="0"/>
          </a:p>
          <a:p>
            <a:pPr marL="509588" lvl="1" indent="0">
              <a:spcAft>
                <a:spcPts val="1200"/>
              </a:spcAft>
              <a:buNone/>
            </a:pPr>
            <a:r>
              <a:rPr lang="en-US" sz="2600" dirty="0"/>
              <a:t>Like other relevant pages</a:t>
            </a:r>
          </a:p>
          <a:p>
            <a:pPr marL="509588" lvl="1" indent="0">
              <a:spcAft>
                <a:spcPts val="1200"/>
              </a:spcAft>
              <a:buNone/>
            </a:pPr>
            <a:r>
              <a:rPr lang="en-US" sz="2600" dirty="0"/>
              <a:t>Keep track of your traffic/insights</a:t>
            </a:r>
          </a:p>
          <a:p>
            <a:pPr marL="509588" lvl="1" indent="0">
              <a:spcAft>
                <a:spcPts val="1200"/>
              </a:spcAft>
              <a:buNone/>
            </a:pPr>
            <a:r>
              <a:rPr lang="en-US" sz="2600" dirty="0"/>
              <a:t>Watch </a:t>
            </a:r>
            <a:r>
              <a:rPr lang="en-US" sz="2600" dirty="0" smtClean="0"/>
              <a:t>competitors/peers </a:t>
            </a:r>
            <a:r>
              <a:rPr lang="en-US" sz="2600" dirty="0"/>
              <a:t>pages</a:t>
            </a:r>
          </a:p>
          <a:p>
            <a:pPr marL="509588" lvl="1" indent="0">
              <a:spcAft>
                <a:spcPts val="1200"/>
              </a:spcAft>
              <a:buNone/>
            </a:pPr>
            <a:r>
              <a:rPr lang="en-US" sz="2600" dirty="0"/>
              <a:t>Add pictures &amp; videos</a:t>
            </a:r>
          </a:p>
          <a:p>
            <a:pPr marL="509588" lvl="1" indent="0">
              <a:spcAft>
                <a:spcPts val="1200"/>
              </a:spcAft>
              <a:buNone/>
            </a:pPr>
            <a:r>
              <a:rPr lang="en-US" sz="2600" dirty="0"/>
              <a:t>80/20 rule</a:t>
            </a:r>
          </a:p>
          <a:p>
            <a:pPr marL="509588" lvl="1" indent="0">
              <a:spcAft>
                <a:spcPts val="1200"/>
              </a:spcAft>
              <a:buNone/>
            </a:pPr>
            <a:r>
              <a:rPr lang="en-US" sz="2600" dirty="0"/>
              <a:t>Use your personal touch</a:t>
            </a:r>
          </a:p>
          <a:p>
            <a:pPr marL="509588" lvl="1" indent="0">
              <a:spcAft>
                <a:spcPts val="1200"/>
              </a:spcAft>
              <a:buNone/>
            </a:pPr>
            <a:endParaRPr lang="en-US" sz="2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52288" y="1524000"/>
            <a:ext cx="3867912" cy="4663440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en-US" b="1" u="sng" dirty="0" smtClean="0"/>
              <a:t>Don’ts</a:t>
            </a:r>
            <a:endParaRPr lang="en-US" b="1" u="sng" dirty="0"/>
          </a:p>
          <a:p>
            <a:pPr marL="509588" lvl="1" indent="0">
              <a:spcAft>
                <a:spcPts val="1200"/>
              </a:spcAft>
              <a:buNone/>
            </a:pP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Like </a:t>
            </a:r>
            <a:r>
              <a:rPr lang="en-US" sz="2600" dirty="0"/>
              <a:t>your competitor’s pages</a:t>
            </a:r>
          </a:p>
          <a:p>
            <a:pPr marL="509588" lvl="1" indent="0">
              <a:spcAft>
                <a:spcPts val="1200"/>
              </a:spcAft>
              <a:buNone/>
            </a:pPr>
            <a:r>
              <a:rPr lang="en-US" sz="2600" dirty="0"/>
              <a:t>Keep it only about your brand</a:t>
            </a:r>
          </a:p>
          <a:p>
            <a:pPr marL="509588" lvl="1" indent="0">
              <a:spcAft>
                <a:spcPts val="1200"/>
              </a:spcAft>
              <a:buNone/>
            </a:pPr>
            <a:r>
              <a:rPr lang="en-US" sz="2600" dirty="0"/>
              <a:t>Like every page you come across- use discretion</a:t>
            </a:r>
          </a:p>
          <a:p>
            <a:pPr marL="509588" lvl="1" indent="0">
              <a:spcAft>
                <a:spcPts val="1200"/>
              </a:spcAft>
              <a:buNone/>
            </a:pPr>
            <a:endParaRPr lang="en-US" sz="2600" dirty="0"/>
          </a:p>
        </p:txBody>
      </p:sp>
      <p:pic>
        <p:nvPicPr>
          <p:cNvPr id="8" name="Picture 3" descr="C:\Users\Katie Rogg\AppData\Local\Microsoft\Windows\Temporary Internet Files\Content.IE5\IZM2I33V\MC90005458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57400"/>
            <a:ext cx="369890" cy="37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Katie Rogg\AppData\Local\Microsoft\Windows\Temporary Internet Files\Content.IE5\IZM2I33V\MC90005458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24098"/>
            <a:ext cx="369890" cy="37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Katie Rogg\AppData\Local\Microsoft\Windows\Temporary Internet Files\Content.IE5\IZM2I33V\MC90005458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24200"/>
            <a:ext cx="369890" cy="37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Katie Rogg\AppData\Local\Microsoft\Windows\Temporary Internet Files\Content.IE5\564LNW10\MC90044132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533400" cy="533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Katie Rogg\AppData\Local\Microsoft\Windows\Temporary Internet Files\Content.IE5\564LNW10\MC90044132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Katie Rogg\AppData\Local\Microsoft\Windows\Temporary Internet Files\Content.IE5\564LNW10\MC90044132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242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Katie Rogg\AppData\Local\Microsoft\Windows\Temporary Internet Files\Content.IE5\564LNW10\MC90044132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38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Katie Rogg\AppData\Local\Microsoft\Windows\Temporary Internet Files\Content.IE5\564LNW10\MC90044132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910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Katie Rogg\AppData\Local\Microsoft\Windows\Temporary Internet Files\Content.IE5\564LNW10\MC90044132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7244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Katie Rogg\AppData\Local\Microsoft\Windows\Temporary Internet Files\Content.IE5\564LNW10\MC90044132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1816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75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25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000"/>
                            </p:stCondLst>
                            <p:childTnLst>
                              <p:par>
                                <p:cTn id="8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000"/>
                            </p:stCondLst>
                            <p:childTnLst>
                              <p:par>
                                <p:cTn id="9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   Any Questions about </a:t>
            </a:r>
            <a:r>
              <a:rPr lang="en-US" dirty="0" err="1" smtClean="0"/>
              <a:t>Facebook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098" name="Picture 2" descr="C:\Users\Katie Rogg\AppData\Local\Microsoft\Windows\Temporary Internet Files\Content.IE5\QLZGGO8F\MC90043440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85387"/>
            <a:ext cx="1898907" cy="26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60" y="5509211"/>
            <a:ext cx="758952" cy="942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79437"/>
            <a:ext cx="1971295" cy="16281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910" y="2589117"/>
            <a:ext cx="2447762" cy="13707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93" y="4648200"/>
            <a:ext cx="2015682" cy="6156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582" y="2672920"/>
            <a:ext cx="1730793" cy="17307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509211"/>
            <a:ext cx="2206752" cy="9756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486400"/>
            <a:ext cx="1282901" cy="1282901"/>
          </a:xfrm>
          <a:prstGeom prst="rect">
            <a:avLst/>
          </a:prstGeom>
        </p:spPr>
      </p:pic>
      <p:pic>
        <p:nvPicPr>
          <p:cNvPr id="15" name="Picture 14" descr="facebook-log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47800" y="5437387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LinkedIn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15767" y="1670699"/>
            <a:ext cx="8153400" cy="11018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What</a:t>
            </a:r>
            <a:r>
              <a:rPr lang="en-US" sz="2800" dirty="0"/>
              <a:t> </a:t>
            </a:r>
            <a:r>
              <a:rPr lang="en-US" sz="32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are</a:t>
            </a:r>
            <a:r>
              <a:rPr lang="en-US" sz="2800" dirty="0"/>
              <a:t> </a:t>
            </a:r>
            <a:r>
              <a:rPr lang="en-US" sz="32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you</a:t>
            </a:r>
            <a:r>
              <a:rPr lang="en-US" sz="2800" dirty="0"/>
              <a:t> </a:t>
            </a:r>
            <a:r>
              <a:rPr lang="en-US" sz="32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doing</a:t>
            </a:r>
            <a:r>
              <a:rPr lang="en-US" sz="2800" dirty="0"/>
              <a:t> </a:t>
            </a:r>
            <a:r>
              <a:rPr lang="en-US" sz="32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on</a:t>
            </a:r>
            <a:r>
              <a:rPr lang="en-US" sz="2800" dirty="0"/>
              <a:t> </a:t>
            </a:r>
            <a:r>
              <a:rPr lang="en-US" sz="3200" dirty="0" smtClean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LinkedIn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990600" y="4648200"/>
            <a:ext cx="8153400" cy="11018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What</a:t>
            </a:r>
            <a:r>
              <a:rPr lang="en-US" sz="2800" dirty="0"/>
              <a:t> </a:t>
            </a:r>
            <a:r>
              <a:rPr lang="en-US" sz="32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do</a:t>
            </a:r>
            <a:r>
              <a:rPr lang="en-US" sz="2800" dirty="0"/>
              <a:t> </a:t>
            </a:r>
            <a:r>
              <a:rPr lang="en-US" sz="32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you</a:t>
            </a:r>
            <a:r>
              <a:rPr lang="en-US" sz="2800" dirty="0"/>
              <a:t> </a:t>
            </a:r>
            <a:r>
              <a:rPr lang="en-US" sz="32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think</a:t>
            </a:r>
            <a:r>
              <a:rPr lang="en-US" sz="2800" dirty="0"/>
              <a:t> </a:t>
            </a:r>
            <a:r>
              <a:rPr lang="en-US" sz="32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you</a:t>
            </a:r>
            <a:r>
              <a:rPr lang="en-US" sz="2800" dirty="0"/>
              <a:t> </a:t>
            </a:r>
            <a:r>
              <a:rPr lang="en-US" sz="32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could</a:t>
            </a:r>
            <a:r>
              <a:rPr lang="en-US" sz="2800" dirty="0"/>
              <a:t> </a:t>
            </a:r>
            <a:r>
              <a:rPr lang="en-US" sz="32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be</a:t>
            </a:r>
            <a:r>
              <a:rPr lang="en-US" sz="2800" dirty="0"/>
              <a:t> </a:t>
            </a:r>
            <a:r>
              <a:rPr lang="en-US" sz="32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doing</a:t>
            </a:r>
            <a:r>
              <a:rPr lang="en-US" sz="2800" dirty="0"/>
              <a:t> </a:t>
            </a:r>
            <a:r>
              <a:rPr lang="en-US" sz="32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better</a:t>
            </a:r>
            <a:r>
              <a:rPr lang="en-US" sz="2800" dirty="0"/>
              <a:t> </a:t>
            </a:r>
            <a:r>
              <a:rPr lang="en-US" sz="32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on</a:t>
            </a:r>
            <a:r>
              <a:rPr lang="en-US" sz="2800" dirty="0"/>
              <a:t> </a:t>
            </a:r>
            <a:r>
              <a:rPr lang="en-US" sz="3200" dirty="0" smtClean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LinkedIn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314126"/>
            <a:ext cx="2857500" cy="689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1800"/>
            <a:ext cx="1373962" cy="137396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World’s largest Professional Network</a:t>
            </a:r>
          </a:p>
          <a:p>
            <a:endParaRPr lang="en-US" dirty="0" smtClean="0"/>
          </a:p>
          <a:p>
            <a:r>
              <a:rPr lang="en-US" dirty="0" smtClean="0"/>
              <a:t>Great for making professional connections, promoting yourself, and your success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105400" y="4152679"/>
            <a:ext cx="3200400" cy="2387991"/>
            <a:chOff x="5105400" y="4152679"/>
            <a:chExt cx="3200400" cy="2387991"/>
          </a:xfrm>
        </p:grpSpPr>
        <p:pic>
          <p:nvPicPr>
            <p:cNvPr id="4" name="Picture 3">
              <a:hlinkClick r:id="rId2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00" y="4152679"/>
              <a:ext cx="3200400" cy="2387991"/>
            </a:xfrm>
            <a:prstGeom prst="rect">
              <a:avLst/>
            </a:prstGeom>
          </p:spPr>
        </p:pic>
        <p:sp>
          <p:nvSpPr>
            <p:cNvPr id="5" name="5-Point Star 4"/>
            <p:cNvSpPr/>
            <p:nvPr/>
          </p:nvSpPr>
          <p:spPr>
            <a:xfrm>
              <a:off x="7620000" y="4419600"/>
              <a:ext cx="381000" cy="311137"/>
            </a:xfrm>
            <a:prstGeom prst="star5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90600" y="1371600"/>
            <a:ext cx="8153400" cy="11018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Media Training Seminar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99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</a:t>
            </a:r>
            <a:r>
              <a:rPr lang="en-US" sz="2400" dirty="0" smtClean="0">
                <a:solidFill>
                  <a:schemeClr val="bg1"/>
                </a:solidFill>
              </a:rPr>
              <a:t>: Learn how to more effectively use Facebook, LinkedIn, and Twitter to help build your business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lvl="1"/>
            <a:endParaRPr lang="en-US" sz="2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31945884"/>
              </p:ext>
            </p:extLst>
          </p:nvPr>
        </p:nvGraphicFramePr>
        <p:xfrm>
          <a:off x="1219200" y="2514600"/>
          <a:ext cx="7772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183" y="2645567"/>
            <a:ext cx="1147763" cy="1147763"/>
          </a:xfrm>
          <a:prstGeom prst="rect">
            <a:avLst/>
          </a:prstGeom>
        </p:spPr>
      </p:pic>
      <p:pic>
        <p:nvPicPr>
          <p:cNvPr id="7" name="Picture 6" descr="facebook-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05000" y="2705099"/>
            <a:ext cx="1028701" cy="1028701"/>
          </a:xfrm>
          <a:prstGeom prst="rect">
            <a:avLst/>
          </a:prstGeom>
        </p:spPr>
      </p:pic>
      <p:pic>
        <p:nvPicPr>
          <p:cNvPr id="8" name="Picture 7" descr="twitter logo 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56427" y="2549662"/>
            <a:ext cx="1339573" cy="133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181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 build="p"/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inked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4800600"/>
            <a:ext cx="2895600" cy="183277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dash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/>
          <a:lstStyle/>
          <a:p>
            <a:r>
              <a:rPr lang="en-US" dirty="0" smtClean="0"/>
              <a:t>LinkedIn Tips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1447800"/>
            <a:ext cx="8229600" cy="5562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dirty="0" smtClean="0"/>
              <a:t> </a:t>
            </a:r>
          </a:p>
          <a:p>
            <a:pPr marL="404813" lvl="1" indent="-236538"/>
            <a:r>
              <a:rPr lang="en-US" sz="2000" dirty="0" smtClean="0"/>
              <a:t>A profile photo</a:t>
            </a:r>
          </a:p>
          <a:p>
            <a:pPr marL="404813" lvl="1" indent="-236538"/>
            <a:endParaRPr lang="en-US" sz="2000" dirty="0" smtClean="0"/>
          </a:p>
          <a:p>
            <a:pPr marL="404813" lvl="1" indent="-236538"/>
            <a:r>
              <a:rPr lang="en-US" sz="2000" dirty="0" smtClean="0"/>
              <a:t>The industry you work in</a:t>
            </a:r>
          </a:p>
          <a:p>
            <a:pPr marL="404813" lvl="1" indent="-236538"/>
            <a:endParaRPr lang="en-US" sz="2000" dirty="0" smtClean="0"/>
          </a:p>
          <a:p>
            <a:pPr marL="404813" lvl="1" indent="-236538"/>
            <a:r>
              <a:rPr lang="en-US" sz="2000" dirty="0" smtClean="0"/>
              <a:t>Images/logos</a:t>
            </a:r>
          </a:p>
          <a:p>
            <a:pPr marL="404813" lvl="1" indent="-236538"/>
            <a:endParaRPr lang="en-US" sz="2000" dirty="0" smtClean="0"/>
          </a:p>
          <a:p>
            <a:pPr marL="404813" lvl="1" indent="-236538"/>
            <a:r>
              <a:rPr lang="en-US" sz="2000" dirty="0" smtClean="0"/>
              <a:t>A detailed Resume</a:t>
            </a:r>
          </a:p>
          <a:p>
            <a:pPr marL="404813" lvl="1" indent="-236538"/>
            <a:endParaRPr lang="en-US" sz="2000" dirty="0" smtClean="0"/>
          </a:p>
          <a:p>
            <a:pPr marL="404813" lvl="1" indent="-236538"/>
            <a:r>
              <a:rPr lang="en-US" sz="2000" dirty="0" smtClean="0"/>
              <a:t>Your Skills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linke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7518" y="1631199"/>
            <a:ext cx="1409700" cy="1409700"/>
          </a:xfrm>
          <a:prstGeom prst="rect">
            <a:avLst/>
          </a:prstGeom>
        </p:spPr>
      </p:pic>
      <p:pic>
        <p:nvPicPr>
          <p:cNvPr id="5" name="Picture 4" descr="linked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914400"/>
            <a:ext cx="3124199" cy="141542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linked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81500" y="3220023"/>
            <a:ext cx="2133600" cy="1046672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linked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85707" y="2438400"/>
            <a:ext cx="2929692" cy="2609919"/>
          </a:xfrm>
          <a:prstGeom prst="rect">
            <a:avLst/>
          </a:prstGeom>
          <a:ln w="127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43000" y="1047690"/>
            <a:ext cx="3886200" cy="40011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 ON PROFILE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5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5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LinkedIn Tips Continued..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4800600"/>
          </a:xfrm>
        </p:spPr>
        <p:txBody>
          <a:bodyPr/>
          <a:lstStyle/>
          <a:p>
            <a:r>
              <a:rPr lang="en-US" dirty="0" smtClean="0"/>
              <a:t>Include key words: “real estate, agent, RE/MAX”</a:t>
            </a:r>
          </a:p>
          <a:p>
            <a:endParaRPr lang="en-US" dirty="0" smtClean="0"/>
          </a:p>
          <a:p>
            <a:r>
              <a:rPr lang="en-US" dirty="0" smtClean="0"/>
              <a:t>Join relevant groups- RE/MAX groups, Real Estate groups, etc.</a:t>
            </a:r>
          </a:p>
          <a:p>
            <a:endParaRPr lang="en-US" dirty="0" smtClean="0"/>
          </a:p>
          <a:p>
            <a:r>
              <a:rPr lang="en-US" dirty="0" smtClean="0"/>
              <a:t>Include your education and any designations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704354"/>
            <a:ext cx="804037" cy="7543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00" y="5562600"/>
            <a:ext cx="1452600" cy="794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731618"/>
            <a:ext cx="1143037" cy="6262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07350"/>
            <a:ext cx="1066800" cy="533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852773"/>
            <a:ext cx="1192987" cy="60596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5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75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427" y="2514599"/>
            <a:ext cx="7498080" cy="3845761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Easy to maintain, you don’t need to post everyday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Download the mobile app to post anywhere, anytime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Make as many connections as possible, you never know what it could lead to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15767" y="1336538"/>
            <a:ext cx="8153400" cy="11018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Other </a:t>
            </a:r>
            <a:r>
              <a:rPr lang="en-US" sz="3600" dirty="0" smtClean="0"/>
              <a:t>considerations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2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In: Do’s &amp; </a:t>
            </a:r>
            <a:r>
              <a:rPr lang="en-US" dirty="0" smtClean="0"/>
              <a:t>Don’ts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82296" indent="0">
              <a:spcAft>
                <a:spcPts val="1800"/>
              </a:spcAft>
              <a:buNone/>
            </a:pPr>
            <a:r>
              <a:rPr lang="en-US" b="1" u="sng" dirty="0" smtClean="0"/>
              <a:t>Do’s</a:t>
            </a:r>
            <a:endParaRPr lang="en-US" b="1" u="sng" dirty="0"/>
          </a:p>
          <a:p>
            <a:pPr marL="509588" lvl="1" indent="0"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sz="2600" dirty="0"/>
              <a:t>Make as many connections as possible</a:t>
            </a:r>
          </a:p>
          <a:p>
            <a:pPr marL="509588" lvl="1" indent="0"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sz="2600" dirty="0"/>
              <a:t>Keep it professional</a:t>
            </a:r>
          </a:p>
          <a:p>
            <a:pPr marL="509588" lvl="1" indent="0"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sz="2600" dirty="0"/>
              <a:t>Keep it clean/simple</a:t>
            </a:r>
          </a:p>
          <a:p>
            <a:pPr marL="509588" lvl="1" indent="0"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sz="2600" dirty="0"/>
              <a:t>Post once a week</a:t>
            </a:r>
          </a:p>
          <a:p>
            <a:pPr marL="509588" lvl="1" indent="0"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sz="2600" dirty="0"/>
              <a:t>Post any awards</a:t>
            </a:r>
          </a:p>
          <a:p>
            <a:pPr marL="509588" lvl="1" indent="0"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sz="2600" dirty="0"/>
              <a:t>Share relevant blogs</a:t>
            </a:r>
          </a:p>
          <a:p>
            <a:pPr marL="509588" lvl="1" indent="0">
              <a:spcBef>
                <a:spcPts val="600"/>
              </a:spcBef>
              <a:spcAft>
                <a:spcPts val="1800"/>
              </a:spcAft>
              <a:buNone/>
            </a:pPr>
            <a:endParaRPr lang="en-US" sz="2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82296" indent="0">
              <a:spcAft>
                <a:spcPts val="1800"/>
              </a:spcAft>
              <a:buNone/>
            </a:pPr>
            <a:r>
              <a:rPr lang="en-US" b="1" u="sng" dirty="0" smtClean="0"/>
              <a:t>Don’ts</a:t>
            </a:r>
            <a:endParaRPr lang="en-US" b="1" u="sng" dirty="0"/>
          </a:p>
          <a:p>
            <a:pPr marL="509588" lvl="1" indent="0"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sz="2600" dirty="0"/>
              <a:t>Deny any friend requests</a:t>
            </a:r>
          </a:p>
          <a:p>
            <a:pPr marL="509588" lvl="1" indent="0"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sz="2600" dirty="0"/>
              <a:t>Add snapshots of you with other people</a:t>
            </a:r>
          </a:p>
          <a:p>
            <a:pPr marL="509588" lvl="1" indent="0"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sz="2600" dirty="0"/>
              <a:t>Add irrelevant information</a:t>
            </a:r>
          </a:p>
          <a:p>
            <a:pPr marL="509588" lvl="1" indent="0"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sz="2600" dirty="0"/>
              <a:t>Post your listings/open houses</a:t>
            </a:r>
          </a:p>
          <a:p>
            <a:pPr marL="509588" lvl="1" indent="0"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sz="2600" dirty="0"/>
              <a:t>Post anything personal</a:t>
            </a:r>
          </a:p>
          <a:p>
            <a:pPr marL="509588" lvl="1" indent="0"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sz="2600" dirty="0"/>
              <a:t>Post everyday</a:t>
            </a:r>
          </a:p>
        </p:txBody>
      </p:sp>
      <p:pic>
        <p:nvPicPr>
          <p:cNvPr id="7" name="Picture 2" descr="C:\Users\Katie Rogg\AppData\Local\Microsoft\Windows\Temporary Internet Files\Content.IE5\564LNW10\MC9004413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216" y="2057400"/>
            <a:ext cx="533400" cy="533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Katie Rogg\AppData\Local\Microsoft\Windows\Temporary Internet Files\Content.IE5\IZM2I33V\MC90005458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019" y="2066898"/>
            <a:ext cx="369890" cy="37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Katie Rogg\AppData\Local\Microsoft\Windows\Temporary Internet Files\Content.IE5\IZM2I33V\MC90005458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019" y="2743200"/>
            <a:ext cx="369890" cy="37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Katie Rogg\AppData\Local\Microsoft\Windows\Temporary Internet Files\Content.IE5\IZM2I33V\MC90005458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019" y="3581400"/>
            <a:ext cx="369890" cy="37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Katie Rogg\AppData\Local\Microsoft\Windows\Temporary Internet Files\Content.IE5\IZM2I33V\MC90005458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019" y="4419600"/>
            <a:ext cx="369890" cy="37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Katie Rogg\AppData\Local\Microsoft\Windows\Temporary Internet Files\Content.IE5\IZM2I33V\MC90005458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019" y="5181600"/>
            <a:ext cx="369890" cy="37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Katie Rogg\AppData\Local\Microsoft\Windows\Temporary Internet Files\Content.IE5\IZM2I33V\MC90005458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019" y="5724498"/>
            <a:ext cx="369890" cy="37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Katie Rogg\AppData\Local\Microsoft\Windows\Temporary Internet Files\Content.IE5\564LNW10\MC9004413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216" y="2819400"/>
            <a:ext cx="533400" cy="533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Katie Rogg\AppData\Local\Microsoft\Windows\Temporary Internet Files\Content.IE5\564LNW10\MC9004413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216" y="3419502"/>
            <a:ext cx="533400" cy="533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Katie Rogg\AppData\Local\Microsoft\Windows\Temporary Internet Files\Content.IE5\564LNW10\MC9004413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216" y="3962400"/>
            <a:ext cx="533400" cy="533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Katie Rogg\AppData\Local\Microsoft\Windows\Temporary Internet Files\Content.IE5\564LNW10\MC9004413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216" y="4572000"/>
            <a:ext cx="533400" cy="533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Katie Rogg\AppData\Local\Microsoft\Windows\Temporary Internet Files\Content.IE5\564LNW10\MC9004413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216" y="5181600"/>
            <a:ext cx="533400" cy="533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"/>
                            </p:stCondLst>
                            <p:childTnLst>
                              <p:par>
                                <p:cTn id="10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250"/>
                            </p:stCondLst>
                            <p:childTnLst>
                              <p:par>
                                <p:cTn id="1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Any </a:t>
            </a:r>
            <a:r>
              <a:rPr lang="en-US" dirty="0"/>
              <a:t>Q</a:t>
            </a:r>
            <a:r>
              <a:rPr lang="en-US" dirty="0" smtClean="0"/>
              <a:t>uestions about LinkedIn?</a:t>
            </a:r>
            <a:endParaRPr lang="en-US" dirty="0"/>
          </a:p>
        </p:txBody>
      </p:sp>
      <p:pic>
        <p:nvPicPr>
          <p:cNvPr id="3" name="Picture 2" descr="C:\Users\Katie Rogg\AppData\Local\Microsoft\Windows\Temporary Internet Files\Content.IE5\QLZGGO8F\MC90043440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9" y="2971800"/>
            <a:ext cx="1898907" cy="26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993" y="2743200"/>
            <a:ext cx="1132814" cy="1132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833827"/>
            <a:ext cx="2209800" cy="16488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91" y="2971800"/>
            <a:ext cx="2352675" cy="1943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601546"/>
            <a:ext cx="3352800" cy="808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469" y="2743200"/>
            <a:ext cx="1219163" cy="12191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657" y="5110993"/>
            <a:ext cx="1521561" cy="152156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15767" y="1670699"/>
            <a:ext cx="8153400" cy="11018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What</a:t>
            </a:r>
            <a:r>
              <a:rPr lang="en-US" sz="2800" dirty="0"/>
              <a:t> </a:t>
            </a:r>
            <a:r>
              <a:rPr lang="en-US" sz="32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are</a:t>
            </a:r>
            <a:r>
              <a:rPr lang="en-US" sz="2800" dirty="0"/>
              <a:t> </a:t>
            </a:r>
            <a:r>
              <a:rPr lang="en-US" sz="32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you</a:t>
            </a:r>
            <a:r>
              <a:rPr lang="en-US" sz="2800" dirty="0"/>
              <a:t> </a:t>
            </a:r>
            <a:r>
              <a:rPr lang="en-US" sz="32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doing</a:t>
            </a:r>
            <a:r>
              <a:rPr lang="en-US" sz="2800" dirty="0"/>
              <a:t> </a:t>
            </a:r>
            <a:r>
              <a:rPr lang="en-US" sz="32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on</a:t>
            </a:r>
            <a:r>
              <a:rPr lang="en-US" sz="2800" dirty="0"/>
              <a:t> </a:t>
            </a:r>
            <a:r>
              <a:rPr lang="en-US" sz="3200" dirty="0" smtClean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Twitter?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990600" y="4648200"/>
            <a:ext cx="8153400" cy="11018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What</a:t>
            </a:r>
            <a:r>
              <a:rPr lang="en-US" sz="2800" dirty="0"/>
              <a:t> </a:t>
            </a:r>
            <a:r>
              <a:rPr lang="en-US" sz="32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do</a:t>
            </a:r>
            <a:r>
              <a:rPr lang="en-US" sz="2800" dirty="0"/>
              <a:t> </a:t>
            </a:r>
            <a:r>
              <a:rPr lang="en-US" sz="32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you</a:t>
            </a:r>
            <a:r>
              <a:rPr lang="en-US" sz="2800" dirty="0"/>
              <a:t> </a:t>
            </a:r>
            <a:r>
              <a:rPr lang="en-US" sz="32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think</a:t>
            </a:r>
            <a:r>
              <a:rPr lang="en-US" sz="2800" dirty="0"/>
              <a:t> </a:t>
            </a:r>
            <a:r>
              <a:rPr lang="en-US" sz="32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you</a:t>
            </a:r>
            <a:r>
              <a:rPr lang="en-US" sz="2800" dirty="0"/>
              <a:t> </a:t>
            </a:r>
            <a:r>
              <a:rPr lang="en-US" sz="32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could</a:t>
            </a:r>
            <a:r>
              <a:rPr lang="en-US" sz="2800" dirty="0"/>
              <a:t> </a:t>
            </a:r>
            <a:r>
              <a:rPr lang="en-US" sz="32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be</a:t>
            </a:r>
            <a:r>
              <a:rPr lang="en-US" sz="2800" dirty="0"/>
              <a:t> </a:t>
            </a:r>
            <a:r>
              <a:rPr lang="en-US" sz="32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doing</a:t>
            </a:r>
            <a:r>
              <a:rPr lang="en-US" sz="2800" dirty="0"/>
              <a:t> </a:t>
            </a:r>
            <a:r>
              <a:rPr lang="en-US" sz="32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better</a:t>
            </a:r>
            <a:r>
              <a:rPr lang="en-US" sz="2800" dirty="0"/>
              <a:t> </a:t>
            </a:r>
            <a:r>
              <a:rPr lang="en-US" sz="32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on</a:t>
            </a:r>
            <a:r>
              <a:rPr lang="en-US" sz="2800" dirty="0"/>
              <a:t> </a:t>
            </a:r>
            <a:r>
              <a:rPr lang="en-US" sz="3200" dirty="0" smtClean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Twitter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770464"/>
            <a:ext cx="2438148" cy="16886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463224"/>
            <a:ext cx="2145487" cy="6436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804" y="2967085"/>
            <a:ext cx="1295400" cy="1295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Microblogging</a:t>
            </a:r>
            <a:r>
              <a:rPr lang="en-US" dirty="0" smtClean="0"/>
              <a:t> service that enables users to send and read short </a:t>
            </a:r>
            <a:r>
              <a:rPr lang="en-US" b="1" dirty="0" smtClean="0"/>
              <a:t>140-character text messages</a:t>
            </a:r>
            <a:r>
              <a:rPr lang="en-US" dirty="0" smtClean="0"/>
              <a:t>, called "</a:t>
            </a:r>
            <a:r>
              <a:rPr lang="en-US" b="1" i="1" dirty="0" smtClean="0"/>
              <a:t>tweets</a:t>
            </a:r>
            <a:r>
              <a:rPr lang="en-US" dirty="0" smtClean="0"/>
              <a:t>".</a:t>
            </a:r>
          </a:p>
          <a:p>
            <a:endParaRPr lang="en-US" dirty="0" smtClean="0"/>
          </a:p>
          <a:p>
            <a:r>
              <a:rPr lang="en-US" dirty="0" smtClean="0"/>
              <a:t>Pump messages out to followers through </a:t>
            </a:r>
            <a:r>
              <a:rPr lang="en-US" b="1" i="1" dirty="0" smtClean="0"/>
              <a:t>tweets</a:t>
            </a:r>
            <a:r>
              <a:rPr lang="en-US" dirty="0" smtClean="0"/>
              <a:t>, </a:t>
            </a:r>
            <a:r>
              <a:rPr lang="en-US" b="1" i="1" dirty="0" err="1" smtClean="0"/>
              <a:t>retweets</a:t>
            </a:r>
            <a:r>
              <a:rPr lang="en-US" dirty="0" smtClean="0"/>
              <a:t>, and </a:t>
            </a:r>
            <a:r>
              <a:rPr lang="en-US" b="1" i="1" dirty="0" smtClean="0"/>
              <a:t>replies</a:t>
            </a:r>
          </a:p>
          <a:p>
            <a:endParaRPr lang="en-US" dirty="0" smtClean="0"/>
          </a:p>
          <a:p>
            <a:r>
              <a:rPr lang="en-US" dirty="0" smtClean="0"/>
              <a:t>Gain information by following relevant accounts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276600" y="152400"/>
            <a:ext cx="1567080" cy="1918106"/>
            <a:chOff x="3276600" y="152400"/>
            <a:chExt cx="1567080" cy="1918106"/>
          </a:xfrm>
        </p:grpSpPr>
        <p:pic>
          <p:nvPicPr>
            <p:cNvPr id="4" name="Picture 3" descr="twitter-real-estate.jpg">
              <a:hlinkClick r:id="rId2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6600" y="152400"/>
              <a:ext cx="1567080" cy="1918106"/>
            </a:xfrm>
            <a:prstGeom prst="rect">
              <a:avLst/>
            </a:prstGeom>
          </p:spPr>
        </p:pic>
        <p:sp>
          <p:nvSpPr>
            <p:cNvPr id="6" name="5-Point Star 5"/>
            <p:cNvSpPr/>
            <p:nvPr/>
          </p:nvSpPr>
          <p:spPr>
            <a:xfrm>
              <a:off x="4267200" y="533400"/>
              <a:ext cx="304800" cy="304800"/>
            </a:xfrm>
            <a:prstGeom prst="star5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Build your brand</a:t>
            </a:r>
          </a:p>
          <a:p>
            <a:pPr lvl="1"/>
            <a:r>
              <a:rPr lang="en-US" dirty="0" smtClean="0"/>
              <a:t>Logos, slogans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Fill your page with important information</a:t>
            </a:r>
          </a:p>
          <a:p>
            <a:pPr lvl="1"/>
            <a:r>
              <a:rPr lang="en-US" dirty="0" smtClean="0"/>
              <a:t>Job history, location, email, phone number, etc.</a:t>
            </a:r>
          </a:p>
        </p:txBody>
      </p:sp>
      <p:pic>
        <p:nvPicPr>
          <p:cNvPr id="5" name="Picture 4" descr="twitt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52400"/>
            <a:ext cx="2647390" cy="4000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012" y="5029200"/>
            <a:ext cx="1549865" cy="15498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543800" cy="762000"/>
          </a:xfrm>
        </p:spPr>
        <p:txBody>
          <a:bodyPr/>
          <a:lstStyle/>
          <a:p>
            <a:r>
              <a:rPr lang="en-US" dirty="0" smtClean="0"/>
              <a:t>Twitter Tips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32" y="2015573"/>
            <a:ext cx="2466975" cy="18478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460" y="5105400"/>
            <a:ext cx="7772400" cy="1676400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/>
              <a:t>SelectHomeFinder.com</a:t>
            </a:r>
          </a:p>
          <a:p>
            <a:pPr lvl="1"/>
            <a:r>
              <a:rPr lang="en-US" sz="2000" dirty="0" smtClean="0"/>
              <a:t>Any personal websites / professional </a:t>
            </a:r>
            <a:r>
              <a:rPr lang="en-US" sz="2000" dirty="0" err="1" smtClean="0"/>
              <a:t>facebook</a:t>
            </a:r>
            <a:r>
              <a:rPr lang="en-US" sz="2000" dirty="0" smtClean="0"/>
              <a:t> page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52" y="465840"/>
            <a:ext cx="1452562" cy="1254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49928" y="1296145"/>
            <a:ext cx="3962400" cy="52322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marL="0" lvl="1"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n-US" sz="2400" dirty="0"/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HASHTAG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1905000"/>
            <a:ext cx="4524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Use </a:t>
            </a:r>
            <a:r>
              <a:rPr lang="en-US" dirty="0"/>
              <a:t>relevant </a:t>
            </a:r>
            <a:r>
              <a:rPr lang="en-US" dirty="0" err="1"/>
              <a:t>hashtags</a:t>
            </a:r>
            <a:r>
              <a:rPr lang="en-US" dirty="0"/>
              <a:t> to increase your traffic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49928" y="2831068"/>
            <a:ext cx="4212672" cy="52322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marL="0" lvl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Trending Topic?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3544669"/>
            <a:ext cx="6160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smtClean="0"/>
              <a:t>- Ex</a:t>
            </a:r>
            <a:r>
              <a:rPr lang="en-US" dirty="0"/>
              <a:t>:  #REMAX   #Pittsburgh   #</a:t>
            </a:r>
            <a:r>
              <a:rPr lang="en-US" dirty="0" err="1"/>
              <a:t>RealEstate</a:t>
            </a:r>
            <a:r>
              <a:rPr lang="en-US" dirty="0"/>
              <a:t> </a:t>
            </a:r>
            <a:r>
              <a:rPr lang="en-US" dirty="0" smtClean="0"/>
              <a:t> #</a:t>
            </a:r>
            <a:r>
              <a:rPr lang="en-US" dirty="0" err="1"/>
              <a:t>SelectHomeFinder</a:t>
            </a:r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49928" y="4429780"/>
            <a:ext cx="6041472" cy="52322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marL="82296" indent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links to drive traffic to websites</a:t>
            </a:r>
          </a:p>
        </p:txBody>
      </p:sp>
      <p:sp>
        <p:nvSpPr>
          <p:cNvPr id="4" name="Oval 3"/>
          <p:cNvSpPr/>
          <p:nvPr/>
        </p:nvSpPr>
        <p:spPr>
          <a:xfrm>
            <a:off x="2590800" y="3429000"/>
            <a:ext cx="865464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  <p:bldP spid="8" grpId="0"/>
      <p:bldP spid="10" grpId="0" animBg="1"/>
      <p:bldP spid="11" grpId="0"/>
      <p:bldP spid="12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28800"/>
            <a:ext cx="749808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Post pictures &amp; videos</a:t>
            </a:r>
          </a:p>
          <a:p>
            <a:pPr lvl="1"/>
            <a:r>
              <a:rPr lang="en-US" dirty="0" smtClean="0"/>
              <a:t>Listing tours</a:t>
            </a:r>
          </a:p>
          <a:p>
            <a:pPr lvl="1"/>
            <a:r>
              <a:rPr lang="en-US" dirty="0" smtClean="0"/>
              <a:t>Happy home buyers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Be creative and engaging</a:t>
            </a:r>
          </a:p>
          <a:p>
            <a:pPr lvl="1"/>
            <a:r>
              <a:rPr lang="en-US" dirty="0" smtClean="0"/>
              <a:t>Don’t just post listings</a:t>
            </a:r>
          </a:p>
          <a:p>
            <a:pPr lvl="1"/>
            <a:r>
              <a:rPr lang="en-US" dirty="0" smtClean="0"/>
              <a:t>Add your own personal touch</a:t>
            </a:r>
          </a:p>
          <a:p>
            <a:pPr lvl="1"/>
            <a:r>
              <a:rPr lang="en-US" dirty="0" smtClean="0"/>
              <a:t>80/20 Rule</a:t>
            </a:r>
          </a:p>
          <a:p>
            <a:endParaRPr lang="en-US" dirty="0"/>
          </a:p>
        </p:txBody>
      </p:sp>
      <p:pic>
        <p:nvPicPr>
          <p:cNvPr id="5" name="Picture 4" descr="Real-estate-marketing-tip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457200"/>
            <a:ext cx="2622117" cy="3093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Media Training Seminar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143000" y="1600200"/>
            <a:ext cx="3429000" cy="655200"/>
          </a:xfrm>
          <a:custGeom>
            <a:avLst/>
            <a:gdLst>
              <a:gd name="connsiteX0" fmla="*/ 0 w 6096000"/>
              <a:gd name="connsiteY0" fmla="*/ 109202 h 655200"/>
              <a:gd name="connsiteX1" fmla="*/ 109202 w 6096000"/>
              <a:gd name="connsiteY1" fmla="*/ 0 h 655200"/>
              <a:gd name="connsiteX2" fmla="*/ 5986798 w 6096000"/>
              <a:gd name="connsiteY2" fmla="*/ 0 h 655200"/>
              <a:gd name="connsiteX3" fmla="*/ 6096000 w 6096000"/>
              <a:gd name="connsiteY3" fmla="*/ 109202 h 655200"/>
              <a:gd name="connsiteX4" fmla="*/ 6096000 w 6096000"/>
              <a:gd name="connsiteY4" fmla="*/ 545998 h 655200"/>
              <a:gd name="connsiteX5" fmla="*/ 5986798 w 6096000"/>
              <a:gd name="connsiteY5" fmla="*/ 655200 h 655200"/>
              <a:gd name="connsiteX6" fmla="*/ 109202 w 6096000"/>
              <a:gd name="connsiteY6" fmla="*/ 655200 h 655200"/>
              <a:gd name="connsiteX7" fmla="*/ 0 w 6096000"/>
              <a:gd name="connsiteY7" fmla="*/ 545998 h 655200"/>
              <a:gd name="connsiteX8" fmla="*/ 0 w 6096000"/>
              <a:gd name="connsiteY8" fmla="*/ 109202 h 65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655200">
                <a:moveTo>
                  <a:pt x="0" y="109202"/>
                </a:moveTo>
                <a:cubicBezTo>
                  <a:pt x="0" y="48891"/>
                  <a:pt x="48891" y="0"/>
                  <a:pt x="109202" y="0"/>
                </a:cubicBezTo>
                <a:lnTo>
                  <a:pt x="5986798" y="0"/>
                </a:lnTo>
                <a:cubicBezTo>
                  <a:pt x="6047109" y="0"/>
                  <a:pt x="6096000" y="48891"/>
                  <a:pt x="6096000" y="109202"/>
                </a:cubicBezTo>
                <a:lnTo>
                  <a:pt x="6096000" y="545998"/>
                </a:lnTo>
                <a:cubicBezTo>
                  <a:pt x="6096000" y="606309"/>
                  <a:pt x="6047109" y="655200"/>
                  <a:pt x="5986798" y="655200"/>
                </a:cubicBezTo>
                <a:lnTo>
                  <a:pt x="109202" y="655200"/>
                </a:lnTo>
                <a:cubicBezTo>
                  <a:pt x="48891" y="655200"/>
                  <a:pt x="0" y="606309"/>
                  <a:pt x="0" y="545998"/>
                </a:cubicBezTo>
                <a:lnTo>
                  <a:pt x="0" y="109202"/>
                </a:lnTo>
                <a:close/>
              </a:path>
            </a:pathLst>
          </a:custGeom>
          <a:solidFill>
            <a:schemeClr val="accent4">
              <a:lumMod val="50000"/>
              <a:alpha val="73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664" tIns="138664" rIns="138664" bIns="138664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</a:rPr>
              <a:t>Presentation (1 hour)</a:t>
            </a:r>
          </a:p>
        </p:txBody>
      </p:sp>
      <p:sp>
        <p:nvSpPr>
          <p:cNvPr id="11" name="Freeform 10"/>
          <p:cNvSpPr/>
          <p:nvPr/>
        </p:nvSpPr>
        <p:spPr>
          <a:xfrm>
            <a:off x="1143000" y="2438400"/>
            <a:ext cx="3352800" cy="2362200"/>
          </a:xfrm>
          <a:custGeom>
            <a:avLst/>
            <a:gdLst>
              <a:gd name="connsiteX0" fmla="*/ 0 w 6096000"/>
              <a:gd name="connsiteY0" fmla="*/ 0 h 1449000"/>
              <a:gd name="connsiteX1" fmla="*/ 6096000 w 6096000"/>
              <a:gd name="connsiteY1" fmla="*/ 0 h 1449000"/>
              <a:gd name="connsiteX2" fmla="*/ 6096000 w 6096000"/>
              <a:gd name="connsiteY2" fmla="*/ 1449000 h 1449000"/>
              <a:gd name="connsiteX3" fmla="*/ 0 w 6096000"/>
              <a:gd name="connsiteY3" fmla="*/ 1449000 h 1449000"/>
              <a:gd name="connsiteX4" fmla="*/ 0 w 6096000"/>
              <a:gd name="connsiteY4" fmla="*/ 0 h 14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1449000">
                <a:moveTo>
                  <a:pt x="0" y="0"/>
                </a:moveTo>
                <a:lnTo>
                  <a:pt x="6096000" y="0"/>
                </a:lnTo>
                <a:lnTo>
                  <a:pt x="6096000" y="1449000"/>
                </a:lnTo>
                <a:lnTo>
                  <a:pt x="0" y="1449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3548" tIns="35560" rIns="199136" bIns="35560" numCol="1" spcCol="1270" anchor="t" anchorCtr="0">
            <a:noAutofit/>
          </a:bodyPr>
          <a:lstStyle/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200" kern="1200" dirty="0" smtClean="0"/>
              <a:t>Social media trends</a:t>
            </a:r>
            <a:endParaRPr lang="en-US" sz="2200" kern="1200" dirty="0"/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200" kern="1200" dirty="0" smtClean="0"/>
              <a:t>Tips</a:t>
            </a:r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200" kern="1200" dirty="0" smtClean="0"/>
              <a:t>Facebook, Twitter, LinkedIn</a:t>
            </a:r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200" kern="1200" dirty="0" smtClean="0"/>
              <a:t>Do’s &amp; Don’ts of Social Media marketing</a:t>
            </a:r>
            <a:endParaRPr lang="en-US" sz="22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5257800" y="1600200"/>
            <a:ext cx="3429000" cy="655200"/>
          </a:xfrm>
          <a:custGeom>
            <a:avLst/>
            <a:gdLst>
              <a:gd name="connsiteX0" fmla="*/ 0 w 6096000"/>
              <a:gd name="connsiteY0" fmla="*/ 109202 h 655200"/>
              <a:gd name="connsiteX1" fmla="*/ 109202 w 6096000"/>
              <a:gd name="connsiteY1" fmla="*/ 0 h 655200"/>
              <a:gd name="connsiteX2" fmla="*/ 5986798 w 6096000"/>
              <a:gd name="connsiteY2" fmla="*/ 0 h 655200"/>
              <a:gd name="connsiteX3" fmla="*/ 6096000 w 6096000"/>
              <a:gd name="connsiteY3" fmla="*/ 109202 h 655200"/>
              <a:gd name="connsiteX4" fmla="*/ 6096000 w 6096000"/>
              <a:gd name="connsiteY4" fmla="*/ 545998 h 655200"/>
              <a:gd name="connsiteX5" fmla="*/ 5986798 w 6096000"/>
              <a:gd name="connsiteY5" fmla="*/ 655200 h 655200"/>
              <a:gd name="connsiteX6" fmla="*/ 109202 w 6096000"/>
              <a:gd name="connsiteY6" fmla="*/ 655200 h 655200"/>
              <a:gd name="connsiteX7" fmla="*/ 0 w 6096000"/>
              <a:gd name="connsiteY7" fmla="*/ 545998 h 655200"/>
              <a:gd name="connsiteX8" fmla="*/ 0 w 6096000"/>
              <a:gd name="connsiteY8" fmla="*/ 109202 h 65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655200">
                <a:moveTo>
                  <a:pt x="0" y="109202"/>
                </a:moveTo>
                <a:cubicBezTo>
                  <a:pt x="0" y="48891"/>
                  <a:pt x="48891" y="0"/>
                  <a:pt x="109202" y="0"/>
                </a:cubicBezTo>
                <a:lnTo>
                  <a:pt x="5986798" y="0"/>
                </a:lnTo>
                <a:cubicBezTo>
                  <a:pt x="6047109" y="0"/>
                  <a:pt x="6096000" y="48891"/>
                  <a:pt x="6096000" y="109202"/>
                </a:cubicBezTo>
                <a:lnTo>
                  <a:pt x="6096000" y="545998"/>
                </a:lnTo>
                <a:cubicBezTo>
                  <a:pt x="6096000" y="606309"/>
                  <a:pt x="6047109" y="655200"/>
                  <a:pt x="5986798" y="655200"/>
                </a:cubicBezTo>
                <a:lnTo>
                  <a:pt x="109202" y="655200"/>
                </a:lnTo>
                <a:cubicBezTo>
                  <a:pt x="48891" y="655200"/>
                  <a:pt x="0" y="606309"/>
                  <a:pt x="0" y="545998"/>
                </a:cubicBezTo>
                <a:lnTo>
                  <a:pt x="0" y="109202"/>
                </a:lnTo>
                <a:close/>
              </a:path>
            </a:pathLst>
          </a:custGeom>
          <a:solidFill>
            <a:schemeClr val="accent4">
              <a:lumMod val="50000"/>
              <a:alpha val="73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664" tIns="138664" rIns="138664" bIns="138664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</a:rPr>
              <a:t>Workshop</a:t>
            </a:r>
            <a:r>
              <a:rPr lang="en-US" sz="2800" kern="12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</a:rPr>
              <a:t> / Q&amp;A</a:t>
            </a:r>
          </a:p>
        </p:txBody>
      </p:sp>
      <p:sp>
        <p:nvSpPr>
          <p:cNvPr id="13" name="Freeform 12"/>
          <p:cNvSpPr/>
          <p:nvPr/>
        </p:nvSpPr>
        <p:spPr>
          <a:xfrm>
            <a:off x="5334000" y="2417426"/>
            <a:ext cx="3276600" cy="2383173"/>
          </a:xfrm>
          <a:custGeom>
            <a:avLst/>
            <a:gdLst>
              <a:gd name="connsiteX0" fmla="*/ 0 w 6096000"/>
              <a:gd name="connsiteY0" fmla="*/ 0 h 1014300"/>
              <a:gd name="connsiteX1" fmla="*/ 6096000 w 6096000"/>
              <a:gd name="connsiteY1" fmla="*/ 0 h 1014300"/>
              <a:gd name="connsiteX2" fmla="*/ 6096000 w 6096000"/>
              <a:gd name="connsiteY2" fmla="*/ 1014300 h 1014300"/>
              <a:gd name="connsiteX3" fmla="*/ 0 w 6096000"/>
              <a:gd name="connsiteY3" fmla="*/ 1014300 h 1014300"/>
              <a:gd name="connsiteX4" fmla="*/ 0 w 6096000"/>
              <a:gd name="connsiteY4" fmla="*/ 0 h 10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1014300">
                <a:moveTo>
                  <a:pt x="0" y="0"/>
                </a:moveTo>
                <a:lnTo>
                  <a:pt x="6096000" y="0"/>
                </a:lnTo>
                <a:lnTo>
                  <a:pt x="6096000" y="1014300"/>
                </a:lnTo>
                <a:lnTo>
                  <a:pt x="0" y="10143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3548" tIns="35560" rIns="199136" bIns="35560" numCol="1" spcCol="1270" anchor="t" anchorCtr="0">
            <a:noAutofit/>
          </a:bodyPr>
          <a:lstStyle/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200" kern="1200" dirty="0" smtClean="0"/>
              <a:t>Allows time for questions &amp; individual attention</a:t>
            </a:r>
            <a:endParaRPr lang="en-US" sz="2200" kern="1200" dirty="0"/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200" kern="1200" dirty="0" smtClean="0"/>
              <a:t>Get on devices-- laptops/smartphones/tablets &amp; play with social media accounts</a:t>
            </a:r>
            <a:endParaRPr lang="en-US" sz="2200" kern="1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724400"/>
            <a:ext cx="1887333" cy="20475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520273"/>
            <a:ext cx="1447800" cy="19818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6269">
            <a:off x="1121721" y="4647130"/>
            <a:ext cx="2562225" cy="17811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/>
      <p:bldP spid="12" grpId="0" animBg="1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weet-th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267068"/>
            <a:ext cx="1295400" cy="103798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Twitter: Do’s &amp; Don’ts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5105400"/>
          </a:xfrm>
        </p:spPr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en-US" b="1" u="sng" dirty="0" smtClean="0"/>
              <a:t>Do’s</a:t>
            </a:r>
            <a:endParaRPr lang="en-US" b="1" u="sng" dirty="0"/>
          </a:p>
          <a:p>
            <a:pPr marL="509588" lvl="1" indent="0">
              <a:spcAft>
                <a:spcPts val="1200"/>
              </a:spcAft>
              <a:buNone/>
            </a:pP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Keep </a:t>
            </a:r>
            <a:r>
              <a:rPr lang="en-US" sz="2600" dirty="0"/>
              <a:t>your profile public</a:t>
            </a:r>
          </a:p>
          <a:p>
            <a:pPr marL="509588" lvl="1" indent="0">
              <a:spcAft>
                <a:spcPts val="1200"/>
              </a:spcAft>
              <a:buNone/>
            </a:pPr>
            <a:r>
              <a:rPr lang="en-US" sz="2600" dirty="0" smtClean="0"/>
              <a:t>Tweet </a:t>
            </a:r>
            <a:r>
              <a:rPr lang="en-US" sz="2600" dirty="0"/>
              <a:t>daily (2-7 times)</a:t>
            </a:r>
          </a:p>
          <a:p>
            <a:pPr marL="509588" lvl="1" indent="0">
              <a:spcAft>
                <a:spcPts val="1200"/>
              </a:spcAft>
              <a:buNone/>
            </a:pPr>
            <a:r>
              <a:rPr lang="en-US" sz="2600" dirty="0"/>
              <a:t>Follow relevant accounts</a:t>
            </a:r>
          </a:p>
          <a:p>
            <a:pPr marL="509588" lvl="1" indent="0">
              <a:spcAft>
                <a:spcPts val="1200"/>
              </a:spcAft>
              <a:buNone/>
            </a:pPr>
            <a:r>
              <a:rPr lang="en-US" sz="2600" dirty="0"/>
              <a:t>Let everyone but SPAM accounts follow you</a:t>
            </a:r>
          </a:p>
          <a:p>
            <a:pPr marL="509588" lvl="1" indent="0">
              <a:spcAft>
                <a:spcPts val="1200"/>
              </a:spcAft>
              <a:buNone/>
            </a:pPr>
            <a:r>
              <a:rPr lang="en-US" sz="2600" dirty="0" err="1"/>
              <a:t>Retweet</a:t>
            </a:r>
            <a:r>
              <a:rPr lang="en-US" sz="2600" dirty="0"/>
              <a:t> relevant accounts (ex.) Pittsburgh News Accounts, blogs, etc</a:t>
            </a:r>
          </a:p>
          <a:p>
            <a:pPr marL="509588" lvl="1" indent="0">
              <a:spcAft>
                <a:spcPts val="1200"/>
              </a:spcAft>
              <a:buNone/>
            </a:pPr>
            <a:r>
              <a:rPr lang="en-US" sz="2600" dirty="0"/>
              <a:t>80/20 Rule</a:t>
            </a:r>
          </a:p>
          <a:p>
            <a:pPr marL="509588" lvl="1" indent="0">
              <a:spcAft>
                <a:spcPts val="1200"/>
              </a:spcAft>
              <a:buNone/>
            </a:pPr>
            <a:endParaRPr lang="en-US" sz="2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en-US" b="1" u="sng" dirty="0" smtClean="0"/>
              <a:t>Don’ts</a:t>
            </a:r>
            <a:endParaRPr lang="en-US" b="1" u="sng" dirty="0"/>
          </a:p>
          <a:p>
            <a:pPr marL="509588" lvl="1" indent="0">
              <a:spcAft>
                <a:spcPts val="1200"/>
              </a:spcAft>
              <a:buNone/>
            </a:pP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Follow </a:t>
            </a:r>
            <a:r>
              <a:rPr lang="en-US" sz="2600" dirty="0"/>
              <a:t>irrelevant accounts</a:t>
            </a:r>
          </a:p>
          <a:p>
            <a:pPr marL="509588" lvl="1" indent="0">
              <a:spcAft>
                <a:spcPts val="1200"/>
              </a:spcAft>
              <a:buNone/>
            </a:pPr>
            <a:r>
              <a:rPr lang="en-US" sz="2600" dirty="0"/>
              <a:t>Follow your competitors</a:t>
            </a:r>
          </a:p>
          <a:p>
            <a:pPr marL="509588" lvl="1" indent="0">
              <a:spcAft>
                <a:spcPts val="1200"/>
              </a:spcAft>
              <a:buNone/>
            </a:pPr>
            <a:r>
              <a:rPr lang="en-US" sz="2600" dirty="0"/>
              <a:t>Keep it only about your brand</a:t>
            </a:r>
          </a:p>
        </p:txBody>
      </p:sp>
      <p:pic>
        <p:nvPicPr>
          <p:cNvPr id="7" name="Picture 2" descr="C:\Users\Katie Rogg\AppData\Local\Microsoft\Windows\Temporary Internet Files\Content.IE5\564LNW10\MC90044132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116" y="2047902"/>
            <a:ext cx="533400" cy="533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Katie Rogg\AppData\Local\Microsoft\Windows\Temporary Internet Files\Content.IE5\IZM2I33V\MC90005458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14602"/>
            <a:ext cx="369890" cy="37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Katie Rogg\AppData\Local\Microsoft\Windows\Temporary Internet Files\Content.IE5\IZM2I33V\MC90005458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0"/>
            <a:ext cx="369890" cy="37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Katie Rogg\AppData\Local\Microsoft\Windows\Temporary Internet Files\Content.IE5\IZM2I33V\MC90005458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14463"/>
            <a:ext cx="369890" cy="37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Katie Rogg\AppData\Local\Microsoft\Windows\Temporary Internet Files\Content.IE5\564LNW10\MC90044132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116" y="2590800"/>
            <a:ext cx="533400" cy="533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Katie Rogg\AppData\Local\Microsoft\Windows\Temporary Internet Files\Content.IE5\564LNW10\MC90044132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116" y="3124200"/>
            <a:ext cx="533400" cy="533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Katie Rogg\AppData\Local\Microsoft\Windows\Temporary Internet Files\Content.IE5\564LNW10\MC90044132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116" y="3733800"/>
            <a:ext cx="533400" cy="533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Katie Rogg\AppData\Local\Microsoft\Windows\Temporary Internet Files\Content.IE5\564LNW10\MC90044132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116" y="4572000"/>
            <a:ext cx="533400" cy="533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Katie Rogg\AppData\Local\Microsoft\Windows\Temporary Internet Files\Content.IE5\564LNW10\MC90044132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116" y="5638800"/>
            <a:ext cx="533400" cy="533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Dont-Tweet-Tha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9400" y="4419600"/>
            <a:ext cx="1724025" cy="17240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  <p:bldP spid="6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Katie Rogg\AppData\Local\Microsoft\Windows\Temporary Internet Files\Content.IE5\QLZGGO8F\MC90043440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62200"/>
            <a:ext cx="1898907" cy="26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130" y="5555840"/>
            <a:ext cx="1220572" cy="1220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28" y="5623503"/>
            <a:ext cx="1631127" cy="9786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05200"/>
            <a:ext cx="2166103" cy="15002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745" y="4610822"/>
            <a:ext cx="1535655" cy="9450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982" y="2656234"/>
            <a:ext cx="2416497" cy="7249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791199"/>
            <a:ext cx="1745588" cy="9807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869" y="5398285"/>
            <a:ext cx="1175931" cy="11759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89125"/>
            <a:ext cx="1781248" cy="1334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276600"/>
            <a:ext cx="1038563" cy="10385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371600"/>
            <a:ext cx="7498080" cy="1143000"/>
          </a:xfrm>
        </p:spPr>
        <p:txBody>
          <a:bodyPr/>
          <a:lstStyle/>
          <a:p>
            <a:r>
              <a:rPr lang="en-US" dirty="0" smtClean="0"/>
              <a:t>Any Questions About Twitter?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19200"/>
            <a:ext cx="7498080" cy="1143000"/>
          </a:xfrm>
        </p:spPr>
        <p:txBody>
          <a:bodyPr/>
          <a:lstStyle/>
          <a:p>
            <a:pPr algn="ctr"/>
            <a:r>
              <a:rPr lang="en-US" dirty="0" smtClean="0"/>
              <a:t>Any Questions??</a:t>
            </a:r>
            <a:endParaRPr lang="en-US" dirty="0"/>
          </a:p>
        </p:txBody>
      </p:sp>
      <p:pic>
        <p:nvPicPr>
          <p:cNvPr id="6146" name="Picture 2" descr="C:\Users\Katie Rogg\AppData\Local\Microsoft\Windows\Temporary Internet Files\Content.IE5\564LNW10\MC9003631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706" y="3429000"/>
            <a:ext cx="2514600" cy="331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Katie Rogg\AppData\Local\Microsoft\Windows\Temporary Internet Files\Content.IE5\IZM2I33V\MC9003835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3200"/>
            <a:ext cx="1664970" cy="366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498080" cy="1143000"/>
          </a:xfrm>
        </p:spPr>
        <p:txBody>
          <a:bodyPr/>
          <a:lstStyle/>
          <a:p>
            <a:pPr algn="ctr"/>
            <a:r>
              <a:rPr lang="en-US" dirty="0" smtClean="0"/>
              <a:t>Social Media Workshop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3200400" y="2191519"/>
            <a:ext cx="3261360" cy="780281"/>
          </a:xfrm>
          <a:custGeom>
            <a:avLst/>
            <a:gdLst>
              <a:gd name="connsiteX0" fmla="*/ 0 w 3261360"/>
              <a:gd name="connsiteY0" fmla="*/ 130049 h 780281"/>
              <a:gd name="connsiteX1" fmla="*/ 130049 w 3261360"/>
              <a:gd name="connsiteY1" fmla="*/ 0 h 780281"/>
              <a:gd name="connsiteX2" fmla="*/ 3131311 w 3261360"/>
              <a:gd name="connsiteY2" fmla="*/ 0 h 780281"/>
              <a:gd name="connsiteX3" fmla="*/ 3261360 w 3261360"/>
              <a:gd name="connsiteY3" fmla="*/ 130049 h 780281"/>
              <a:gd name="connsiteX4" fmla="*/ 3261360 w 3261360"/>
              <a:gd name="connsiteY4" fmla="*/ 650232 h 780281"/>
              <a:gd name="connsiteX5" fmla="*/ 3131311 w 3261360"/>
              <a:gd name="connsiteY5" fmla="*/ 780281 h 780281"/>
              <a:gd name="connsiteX6" fmla="*/ 130049 w 3261360"/>
              <a:gd name="connsiteY6" fmla="*/ 780281 h 780281"/>
              <a:gd name="connsiteX7" fmla="*/ 0 w 3261360"/>
              <a:gd name="connsiteY7" fmla="*/ 650232 h 780281"/>
              <a:gd name="connsiteX8" fmla="*/ 0 w 3261360"/>
              <a:gd name="connsiteY8" fmla="*/ 130049 h 78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1360" h="780281">
                <a:moveTo>
                  <a:pt x="0" y="130049"/>
                </a:moveTo>
                <a:cubicBezTo>
                  <a:pt x="0" y="58225"/>
                  <a:pt x="58225" y="0"/>
                  <a:pt x="130049" y="0"/>
                </a:cubicBezTo>
                <a:lnTo>
                  <a:pt x="3131311" y="0"/>
                </a:lnTo>
                <a:cubicBezTo>
                  <a:pt x="3203135" y="0"/>
                  <a:pt x="3261360" y="58225"/>
                  <a:pt x="3261360" y="130049"/>
                </a:cubicBezTo>
                <a:lnTo>
                  <a:pt x="3261360" y="650232"/>
                </a:lnTo>
                <a:cubicBezTo>
                  <a:pt x="3261360" y="722056"/>
                  <a:pt x="3203135" y="780281"/>
                  <a:pt x="3131311" y="780281"/>
                </a:cubicBezTo>
                <a:lnTo>
                  <a:pt x="130049" y="780281"/>
                </a:lnTo>
                <a:cubicBezTo>
                  <a:pt x="58225" y="780281"/>
                  <a:pt x="0" y="722056"/>
                  <a:pt x="0" y="650232"/>
                </a:cubicBezTo>
                <a:lnTo>
                  <a:pt x="0" y="130049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480" tIns="74285" rIns="110480" bIns="7428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dirty="0" smtClean="0"/>
              <a:t>Facebook.com</a:t>
            </a:r>
            <a:endParaRPr lang="en-US" sz="1900" b="1" kern="1200" dirty="0"/>
          </a:p>
        </p:txBody>
      </p:sp>
      <p:sp>
        <p:nvSpPr>
          <p:cNvPr id="8" name="Freeform 7"/>
          <p:cNvSpPr/>
          <p:nvPr/>
        </p:nvSpPr>
        <p:spPr>
          <a:xfrm>
            <a:off x="3200400" y="3124200"/>
            <a:ext cx="3261360" cy="780281"/>
          </a:xfrm>
          <a:custGeom>
            <a:avLst/>
            <a:gdLst>
              <a:gd name="connsiteX0" fmla="*/ 0 w 3261360"/>
              <a:gd name="connsiteY0" fmla="*/ 130049 h 780281"/>
              <a:gd name="connsiteX1" fmla="*/ 130049 w 3261360"/>
              <a:gd name="connsiteY1" fmla="*/ 0 h 780281"/>
              <a:gd name="connsiteX2" fmla="*/ 3131311 w 3261360"/>
              <a:gd name="connsiteY2" fmla="*/ 0 h 780281"/>
              <a:gd name="connsiteX3" fmla="*/ 3261360 w 3261360"/>
              <a:gd name="connsiteY3" fmla="*/ 130049 h 780281"/>
              <a:gd name="connsiteX4" fmla="*/ 3261360 w 3261360"/>
              <a:gd name="connsiteY4" fmla="*/ 650232 h 780281"/>
              <a:gd name="connsiteX5" fmla="*/ 3131311 w 3261360"/>
              <a:gd name="connsiteY5" fmla="*/ 780281 h 780281"/>
              <a:gd name="connsiteX6" fmla="*/ 130049 w 3261360"/>
              <a:gd name="connsiteY6" fmla="*/ 780281 h 780281"/>
              <a:gd name="connsiteX7" fmla="*/ 0 w 3261360"/>
              <a:gd name="connsiteY7" fmla="*/ 650232 h 780281"/>
              <a:gd name="connsiteX8" fmla="*/ 0 w 3261360"/>
              <a:gd name="connsiteY8" fmla="*/ 130049 h 78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1360" h="780281">
                <a:moveTo>
                  <a:pt x="0" y="130049"/>
                </a:moveTo>
                <a:cubicBezTo>
                  <a:pt x="0" y="58225"/>
                  <a:pt x="58225" y="0"/>
                  <a:pt x="130049" y="0"/>
                </a:cubicBezTo>
                <a:lnTo>
                  <a:pt x="3131311" y="0"/>
                </a:lnTo>
                <a:cubicBezTo>
                  <a:pt x="3203135" y="0"/>
                  <a:pt x="3261360" y="58225"/>
                  <a:pt x="3261360" y="130049"/>
                </a:cubicBezTo>
                <a:lnTo>
                  <a:pt x="3261360" y="650232"/>
                </a:lnTo>
                <a:cubicBezTo>
                  <a:pt x="3261360" y="722056"/>
                  <a:pt x="3203135" y="780281"/>
                  <a:pt x="3131311" y="780281"/>
                </a:cubicBezTo>
                <a:lnTo>
                  <a:pt x="130049" y="780281"/>
                </a:lnTo>
                <a:cubicBezTo>
                  <a:pt x="58225" y="780281"/>
                  <a:pt x="0" y="722056"/>
                  <a:pt x="0" y="650232"/>
                </a:cubicBezTo>
                <a:lnTo>
                  <a:pt x="0" y="130049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480" tIns="74285" rIns="110480" bIns="7428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kern="1200" dirty="0" smtClean="0"/>
              <a:t>Linkedin.com</a:t>
            </a:r>
            <a:endParaRPr lang="en-US" sz="1900" b="1" kern="1200" dirty="0"/>
          </a:p>
        </p:txBody>
      </p:sp>
      <p:sp>
        <p:nvSpPr>
          <p:cNvPr id="9" name="Freeform 8"/>
          <p:cNvSpPr/>
          <p:nvPr/>
        </p:nvSpPr>
        <p:spPr>
          <a:xfrm>
            <a:off x="3200400" y="4038600"/>
            <a:ext cx="3261360" cy="780281"/>
          </a:xfrm>
          <a:custGeom>
            <a:avLst/>
            <a:gdLst>
              <a:gd name="connsiteX0" fmla="*/ 0 w 3261360"/>
              <a:gd name="connsiteY0" fmla="*/ 130049 h 780281"/>
              <a:gd name="connsiteX1" fmla="*/ 130049 w 3261360"/>
              <a:gd name="connsiteY1" fmla="*/ 0 h 780281"/>
              <a:gd name="connsiteX2" fmla="*/ 3131311 w 3261360"/>
              <a:gd name="connsiteY2" fmla="*/ 0 h 780281"/>
              <a:gd name="connsiteX3" fmla="*/ 3261360 w 3261360"/>
              <a:gd name="connsiteY3" fmla="*/ 130049 h 780281"/>
              <a:gd name="connsiteX4" fmla="*/ 3261360 w 3261360"/>
              <a:gd name="connsiteY4" fmla="*/ 650232 h 780281"/>
              <a:gd name="connsiteX5" fmla="*/ 3131311 w 3261360"/>
              <a:gd name="connsiteY5" fmla="*/ 780281 h 780281"/>
              <a:gd name="connsiteX6" fmla="*/ 130049 w 3261360"/>
              <a:gd name="connsiteY6" fmla="*/ 780281 h 780281"/>
              <a:gd name="connsiteX7" fmla="*/ 0 w 3261360"/>
              <a:gd name="connsiteY7" fmla="*/ 650232 h 780281"/>
              <a:gd name="connsiteX8" fmla="*/ 0 w 3261360"/>
              <a:gd name="connsiteY8" fmla="*/ 130049 h 78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1360" h="780281">
                <a:moveTo>
                  <a:pt x="0" y="130049"/>
                </a:moveTo>
                <a:cubicBezTo>
                  <a:pt x="0" y="58225"/>
                  <a:pt x="58225" y="0"/>
                  <a:pt x="130049" y="0"/>
                </a:cubicBezTo>
                <a:lnTo>
                  <a:pt x="3131311" y="0"/>
                </a:lnTo>
                <a:cubicBezTo>
                  <a:pt x="3203135" y="0"/>
                  <a:pt x="3261360" y="58225"/>
                  <a:pt x="3261360" y="130049"/>
                </a:cubicBezTo>
                <a:lnTo>
                  <a:pt x="3261360" y="650232"/>
                </a:lnTo>
                <a:cubicBezTo>
                  <a:pt x="3261360" y="722056"/>
                  <a:pt x="3203135" y="780281"/>
                  <a:pt x="3131311" y="780281"/>
                </a:cubicBezTo>
                <a:lnTo>
                  <a:pt x="130049" y="780281"/>
                </a:lnTo>
                <a:cubicBezTo>
                  <a:pt x="58225" y="780281"/>
                  <a:pt x="0" y="722056"/>
                  <a:pt x="0" y="650232"/>
                </a:cubicBezTo>
                <a:lnTo>
                  <a:pt x="0" y="130049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480" tIns="74285" rIns="110480" bIns="7428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kern="1200" dirty="0" smtClean="0"/>
              <a:t>Twitter.com</a:t>
            </a:r>
            <a:endParaRPr lang="en-US" sz="1900" b="1" kern="1200" dirty="0"/>
          </a:p>
        </p:txBody>
      </p:sp>
      <p:pic>
        <p:nvPicPr>
          <p:cNvPr id="10" name="Picture 9" descr="social-media-worksh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1600200"/>
            <a:ext cx="2029408" cy="2057400"/>
          </a:xfrm>
          <a:prstGeom prst="rect">
            <a:avLst/>
          </a:prstGeom>
        </p:spPr>
      </p:pic>
      <p:pic>
        <p:nvPicPr>
          <p:cNvPr id="11" name="Picture 10" descr="laptop_tablet_smartph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5029200"/>
            <a:ext cx="2438400" cy="1543050"/>
          </a:xfrm>
          <a:prstGeom prst="rect">
            <a:avLst/>
          </a:prstGeom>
        </p:spPr>
      </p:pic>
      <p:pic>
        <p:nvPicPr>
          <p:cNvPr id="12" name="Picture 11" descr="spemainphon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4748678"/>
            <a:ext cx="2057400" cy="2109322"/>
          </a:xfrm>
          <a:prstGeom prst="rect">
            <a:avLst/>
          </a:prstGeom>
        </p:spPr>
      </p:pic>
      <p:pic>
        <p:nvPicPr>
          <p:cNvPr id="13" name="Picture 12" descr="Social-media-briefca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1676400"/>
            <a:ext cx="1752600" cy="1752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5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Social Media?</a:t>
            </a:r>
            <a:endParaRPr lang="en-US" dirty="0"/>
          </a:p>
        </p:txBody>
      </p:sp>
      <p:pic>
        <p:nvPicPr>
          <p:cNvPr id="11" name="Content Placeholder 10" descr="instagra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66899" y="1515873"/>
            <a:ext cx="1609725" cy="1609725"/>
          </a:xfrm>
        </p:spPr>
      </p:pic>
      <p:pic>
        <p:nvPicPr>
          <p:cNvPr id="4" name="Picture 3" descr="facebook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4872" y="1219200"/>
            <a:ext cx="1524000" cy="1524000"/>
          </a:xfrm>
          <a:prstGeom prst="rect">
            <a:avLst/>
          </a:prstGeom>
        </p:spPr>
      </p:pic>
      <p:pic>
        <p:nvPicPr>
          <p:cNvPr id="6" name="Picture 5" descr="Pinterest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3124200"/>
            <a:ext cx="2066925" cy="2066925"/>
          </a:xfrm>
          <a:prstGeom prst="rect">
            <a:avLst/>
          </a:prstGeom>
        </p:spPr>
      </p:pic>
      <p:pic>
        <p:nvPicPr>
          <p:cNvPr id="7" name="Picture 6" descr="twitter logo 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0200" y="4477178"/>
            <a:ext cx="2143125" cy="2143125"/>
          </a:xfrm>
          <a:prstGeom prst="rect">
            <a:avLst/>
          </a:prstGeom>
        </p:spPr>
      </p:pic>
      <p:pic>
        <p:nvPicPr>
          <p:cNvPr id="9" name="Picture 8" descr="linked 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600" y="5715000"/>
            <a:ext cx="3886200" cy="937461"/>
          </a:xfrm>
          <a:prstGeom prst="rect">
            <a:avLst/>
          </a:prstGeom>
        </p:spPr>
      </p:pic>
      <p:pic>
        <p:nvPicPr>
          <p:cNvPr id="10" name="Picture 9" descr="YouTube 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5200" y="3124200"/>
            <a:ext cx="2895600" cy="11582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ght Arrow Callout 19"/>
          <p:cNvSpPr/>
          <p:nvPr/>
        </p:nvSpPr>
        <p:spPr>
          <a:xfrm>
            <a:off x="1066800" y="2790825"/>
            <a:ext cx="5105400" cy="3990975"/>
          </a:xfrm>
          <a:prstGeom prst="rightArrowCallout">
            <a:avLst>
              <a:gd name="adj1" fmla="val 25815"/>
              <a:gd name="adj2" fmla="val 25000"/>
              <a:gd name="adj3" fmla="val 33971"/>
              <a:gd name="adj4" fmla="val 68819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2968040"/>
            <a:ext cx="1219200" cy="6657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+ Real Estate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1641338"/>
            <a:ext cx="8153400" cy="11018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   Why is Social Media relevant to Real Estate?</a:t>
            </a:r>
          </a:p>
        </p:txBody>
      </p:sp>
      <p:pic>
        <p:nvPicPr>
          <p:cNvPr id="7" name="Content Placeholder 10" descr="instagra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33600" y="3338378"/>
            <a:ext cx="685800" cy="685800"/>
          </a:xfrm>
        </p:spPr>
      </p:pic>
      <p:pic>
        <p:nvPicPr>
          <p:cNvPr id="8" name="Picture 7" descr="facebook-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1847" y="2984508"/>
            <a:ext cx="876525" cy="876525"/>
          </a:xfrm>
          <a:prstGeom prst="rect">
            <a:avLst/>
          </a:prstGeom>
        </p:spPr>
      </p:pic>
      <p:pic>
        <p:nvPicPr>
          <p:cNvPr id="11" name="Picture 10" descr="linked i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4457" y="4606611"/>
            <a:ext cx="1655659" cy="399392"/>
          </a:xfrm>
          <a:prstGeom prst="rect">
            <a:avLst/>
          </a:prstGeom>
        </p:spPr>
      </p:pic>
      <p:pic>
        <p:nvPicPr>
          <p:cNvPr id="12" name="Picture 11" descr="YouTube 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1847" y="3913464"/>
            <a:ext cx="1233628" cy="4934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867400"/>
            <a:ext cx="866775" cy="8667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40" y="5311501"/>
            <a:ext cx="1362370" cy="560518"/>
          </a:xfrm>
          <a:prstGeom prst="rect">
            <a:avLst/>
          </a:prstGeom>
        </p:spPr>
      </p:pic>
      <p:pic>
        <p:nvPicPr>
          <p:cNvPr id="9" name="Picture 8" descr="Pinterest Log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25618" y="5105400"/>
            <a:ext cx="880583" cy="880583"/>
          </a:xfrm>
          <a:prstGeom prst="rect">
            <a:avLst/>
          </a:prstGeom>
        </p:spPr>
      </p:pic>
      <p:pic>
        <p:nvPicPr>
          <p:cNvPr id="10" name="Picture 9" descr="twitter logo T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24200" y="4406915"/>
            <a:ext cx="913047" cy="9130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99" y="5955506"/>
            <a:ext cx="690562" cy="6905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41" y="3774711"/>
            <a:ext cx="716427" cy="7164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910" y="5616590"/>
            <a:ext cx="1274200" cy="88250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943828" y="3100615"/>
            <a:ext cx="3200172" cy="3200172"/>
            <a:chOff x="5943828" y="3100615"/>
            <a:chExt cx="3200172" cy="3200172"/>
          </a:xfrm>
        </p:grpSpPr>
        <p:pic>
          <p:nvPicPr>
            <p:cNvPr id="5122" name="Picture 2" descr="C:\Users\Katie Rogg\AppData\Local\Microsoft\Windows\Temporary Internet Files\Content.IE5\564LNW10\MC900433839[2].png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828" y="3100615"/>
              <a:ext cx="3200172" cy="3200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5-Point Star 21"/>
            <p:cNvSpPr/>
            <p:nvPr/>
          </p:nvSpPr>
          <p:spPr>
            <a:xfrm>
              <a:off x="8151302" y="3705464"/>
              <a:ext cx="381000" cy="311137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5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25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50"/>
                            </p:stCondLst>
                            <p:childTnLst>
                              <p:par>
                                <p:cTn id="8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641338"/>
            <a:ext cx="8153400" cy="11018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3200" dirty="0" smtClean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   Digital </a:t>
            </a:r>
            <a:r>
              <a:rPr lang="en-US" sz="32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Age: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DON’T GET LEFT BEHIND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+ Real Estate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260" y="2743200"/>
            <a:ext cx="7498080" cy="2362200"/>
          </a:xfrm>
        </p:spPr>
        <p:txBody>
          <a:bodyPr>
            <a:normAutofit fontScale="850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endParaRPr lang="en-US" dirty="0" smtClean="0">
              <a:hlinkClick r:id="rId2"/>
            </a:endParaRPr>
          </a:p>
          <a:p>
            <a:pPr>
              <a:buNone/>
            </a:pPr>
            <a:endParaRPr lang="en-US" dirty="0" smtClean="0"/>
          </a:p>
          <a:p>
            <a:pPr marL="82296" indent="0">
              <a:buNone/>
            </a:pPr>
            <a:r>
              <a:rPr lang="en-US" dirty="0" smtClean="0"/>
              <a:t>“Its not the strongest species that survive, nor the most intelligent, but the one who is </a:t>
            </a:r>
            <a:r>
              <a:rPr lang="en-US" i="1" dirty="0" smtClean="0"/>
              <a:t>most responsive to change</a:t>
            </a:r>
            <a:r>
              <a:rPr lang="en-US" dirty="0" smtClean="0"/>
              <a:t>.”</a:t>
            </a:r>
          </a:p>
          <a:p>
            <a:pPr marL="402336" lvl="1" indent="0">
              <a:buNone/>
            </a:pPr>
            <a:r>
              <a:rPr lang="en-US" dirty="0" smtClean="0"/>
              <a:t>			~Charles Darwin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153982"/>
            <a:ext cx="1447800" cy="1447800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7983173" y="5029200"/>
            <a:ext cx="381000" cy="31113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+ Real Estate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15767" y="1670699"/>
            <a:ext cx="8153400" cy="11018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Most</a:t>
            </a:r>
            <a:r>
              <a:rPr lang="en-US" sz="2600" dirty="0" smtClean="0"/>
              <a:t> </a:t>
            </a:r>
            <a:r>
              <a:rPr lang="en-US" sz="26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efficient</a:t>
            </a:r>
            <a:r>
              <a:rPr lang="en-US" sz="2600" dirty="0"/>
              <a:t> </a:t>
            </a:r>
            <a:r>
              <a:rPr lang="en-US" sz="26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forms</a:t>
            </a:r>
            <a:r>
              <a:rPr lang="en-US" sz="2600" dirty="0"/>
              <a:t> </a:t>
            </a:r>
            <a:r>
              <a:rPr lang="en-US" sz="26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of</a:t>
            </a:r>
            <a:r>
              <a:rPr lang="en-US" sz="2600" dirty="0"/>
              <a:t> </a:t>
            </a:r>
            <a:r>
              <a:rPr lang="en-US" sz="26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Social</a:t>
            </a:r>
            <a:r>
              <a:rPr lang="en-US" sz="2600" dirty="0"/>
              <a:t> </a:t>
            </a:r>
            <a:r>
              <a:rPr lang="en-US" sz="26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Media</a:t>
            </a:r>
            <a:r>
              <a:rPr lang="en-US" sz="2600" dirty="0"/>
              <a:t> </a:t>
            </a:r>
            <a:r>
              <a:rPr lang="en-US" sz="26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for</a:t>
            </a:r>
            <a:r>
              <a:rPr lang="en-US" sz="2600" dirty="0"/>
              <a:t> </a:t>
            </a:r>
            <a:r>
              <a:rPr lang="en-US" sz="26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real</a:t>
            </a:r>
            <a:r>
              <a:rPr lang="en-US" sz="2600" dirty="0"/>
              <a:t> </a:t>
            </a:r>
            <a:r>
              <a:rPr lang="en-US" sz="26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estate</a:t>
            </a:r>
            <a:r>
              <a:rPr lang="en-US" sz="2600" dirty="0"/>
              <a:t> </a:t>
            </a:r>
            <a:r>
              <a:rPr lang="en-US" sz="26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agents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971800"/>
            <a:ext cx="2143125" cy="2143125"/>
          </a:xfrm>
          <a:prstGeom prst="rect">
            <a:avLst/>
          </a:prstGeom>
        </p:spPr>
      </p:pic>
      <p:pic>
        <p:nvPicPr>
          <p:cNvPr id="6" name="Picture 5" descr="facebook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2971800"/>
            <a:ext cx="2057400" cy="2057400"/>
          </a:xfrm>
          <a:prstGeom prst="rect">
            <a:avLst/>
          </a:prstGeom>
        </p:spPr>
      </p:pic>
      <p:pic>
        <p:nvPicPr>
          <p:cNvPr id="7" name="Picture 6" descr="twitter logo 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1" y="2836396"/>
            <a:ext cx="2413932" cy="24139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86400" y="6172200"/>
            <a:ext cx="3351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Source: http</a:t>
            </a:r>
            <a:r>
              <a:rPr lang="en-US" i="1" dirty="0"/>
              <a:t>://realestate.imforza.com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Do’s &amp; Don’ts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en-US" b="1" u="sng" dirty="0" smtClean="0"/>
              <a:t>Do’s</a:t>
            </a:r>
            <a:br>
              <a:rPr lang="en-US" b="1" u="sng" dirty="0" smtClean="0"/>
            </a:br>
            <a:endParaRPr lang="en-US" b="1" u="sng" dirty="0" smtClean="0"/>
          </a:p>
          <a:p>
            <a:pPr marL="509588" lvl="1" indent="0">
              <a:spcAft>
                <a:spcPts val="1200"/>
              </a:spcAft>
              <a:buNone/>
            </a:pPr>
            <a:r>
              <a:rPr lang="en-US" sz="2600" dirty="0" smtClean="0"/>
              <a:t>Social Listening</a:t>
            </a:r>
          </a:p>
          <a:p>
            <a:pPr marL="509588" lvl="1" indent="0">
              <a:spcAft>
                <a:spcPts val="1200"/>
              </a:spcAft>
              <a:buNone/>
            </a:pPr>
            <a:r>
              <a:rPr lang="en-US" sz="2600" dirty="0" smtClean="0"/>
              <a:t>Make Connections</a:t>
            </a:r>
          </a:p>
          <a:p>
            <a:pPr marL="509588" lvl="1" indent="0">
              <a:spcAft>
                <a:spcPts val="1200"/>
              </a:spcAft>
              <a:buNone/>
            </a:pPr>
            <a:r>
              <a:rPr lang="en-US" sz="2600" dirty="0" smtClean="0"/>
              <a:t>Interact positively</a:t>
            </a:r>
          </a:p>
          <a:p>
            <a:pPr marL="509588" lvl="1" indent="0">
              <a:spcAft>
                <a:spcPts val="1200"/>
              </a:spcAft>
              <a:buNone/>
            </a:pPr>
            <a:r>
              <a:rPr lang="en-US" sz="2600" dirty="0" smtClean="0"/>
              <a:t>Watch competitors/peers pages</a:t>
            </a:r>
          </a:p>
          <a:p>
            <a:pPr marL="509588" lvl="1" indent="0">
              <a:spcAft>
                <a:spcPts val="1200"/>
              </a:spcAft>
              <a:buNone/>
            </a:pPr>
            <a:r>
              <a:rPr lang="en-US" sz="2600" dirty="0" smtClean="0"/>
              <a:t>Watch relevant pages to your area</a:t>
            </a:r>
          </a:p>
          <a:p>
            <a:pPr marL="509588" lvl="1" indent="0">
              <a:spcAft>
                <a:spcPts val="1200"/>
              </a:spcAft>
              <a:buNone/>
            </a:pPr>
            <a:r>
              <a:rPr lang="en-US" sz="2600" dirty="0" smtClean="0"/>
              <a:t>Be Creative </a:t>
            </a:r>
          </a:p>
          <a:p>
            <a:pPr marL="509588" lvl="1" indent="0">
              <a:spcAft>
                <a:spcPts val="1200"/>
              </a:spcAft>
              <a:buNone/>
            </a:pPr>
            <a:r>
              <a:rPr lang="en-US" sz="2600" dirty="0" smtClean="0"/>
              <a:t>EXPERIMENT</a:t>
            </a:r>
          </a:p>
          <a:p>
            <a:pPr marL="402336" lvl="1" indent="0">
              <a:buNone/>
            </a:pP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en-US" b="1" u="sng" dirty="0"/>
              <a:t>Don’ts</a:t>
            </a:r>
          </a:p>
          <a:p>
            <a:pPr marL="509588" lvl="1" indent="0">
              <a:spcAft>
                <a:spcPts val="1200"/>
              </a:spcAft>
              <a:buNone/>
            </a:pP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Interact negatively</a:t>
            </a:r>
          </a:p>
          <a:p>
            <a:pPr marL="509588" lvl="1" indent="0">
              <a:spcAft>
                <a:spcPts val="1200"/>
              </a:spcAft>
              <a:buNone/>
            </a:pPr>
            <a:r>
              <a:rPr lang="en-US" sz="2600" dirty="0" smtClean="0"/>
              <a:t>Copy </a:t>
            </a:r>
            <a:r>
              <a:rPr lang="en-US" sz="2600" dirty="0"/>
              <a:t>your competitors accounts</a:t>
            </a:r>
          </a:p>
          <a:p>
            <a:pPr marL="509588" lvl="1" indent="0">
              <a:spcAft>
                <a:spcPts val="1200"/>
              </a:spcAft>
              <a:buNone/>
            </a:pPr>
            <a:r>
              <a:rPr lang="en-US" sz="2600" dirty="0" smtClean="0"/>
              <a:t>Post </a:t>
            </a:r>
            <a:r>
              <a:rPr lang="en-US" sz="2600" dirty="0"/>
              <a:t>too much – BALANCE IS </a:t>
            </a:r>
            <a:r>
              <a:rPr lang="en-US" sz="2600" dirty="0" smtClean="0"/>
              <a:t>KEY</a:t>
            </a:r>
          </a:p>
          <a:p>
            <a:pPr marL="509588" lvl="1" indent="0">
              <a:spcAft>
                <a:spcPts val="1200"/>
              </a:spcAft>
              <a:buNone/>
            </a:pPr>
            <a:r>
              <a:rPr lang="en-US" sz="2600" dirty="0" smtClean="0"/>
              <a:t>Rely </a:t>
            </a:r>
            <a:r>
              <a:rPr lang="en-US" sz="2600" dirty="0"/>
              <a:t>only on Social Media</a:t>
            </a:r>
          </a:p>
        </p:txBody>
      </p:sp>
      <p:pic>
        <p:nvPicPr>
          <p:cNvPr id="2050" name="Picture 2" descr="C:\Users\Katie Rogg\AppData\Local\Microsoft\Windows\Temporary Internet Files\Content.IE5\564LNW10\MC9004413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atie Rogg\AppData\Local\Microsoft\Windows\Temporary Internet Files\Content.IE5\564LNW10\MC9004413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384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Katie Rogg\AppData\Local\Microsoft\Windows\Temporary Internet Files\Content.IE5\564LNW10\MC9004413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718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Katie Rogg\AppData\Local\Microsoft\Windows\Temporary Internet Files\Content.IE5\564LNW10\MC9004413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052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Katie Rogg\AppData\Local\Microsoft\Windows\Temporary Internet Files\Content.IE5\564LNW10\MC9004413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910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Katie Rogg\AppData\Local\Microsoft\Windows\Temporary Internet Files\Content.IE5\564LNW10\MC9004413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8006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Katie Rogg\AppData\Local\Microsoft\Windows\Temporary Internet Files\Content.IE5\564LNW10\MC9004413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2578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6019798"/>
            <a:ext cx="64008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 algn="ctr"/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times to post: Morning &amp; Late afternoon</a:t>
            </a:r>
          </a:p>
          <a:p>
            <a:pPr algn="ctr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Katie Rogg\AppData\Local\Microsoft\Windows\Temporary Internet Files\Content.IE5\IZM2I33V\MC90005458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57400"/>
            <a:ext cx="369890" cy="37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Katie Rogg\AppData\Local\Microsoft\Windows\Temporary Internet Files\Content.IE5\IZM2I33V\MC90005458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67000"/>
            <a:ext cx="369890" cy="37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Katie Rogg\AppData\Local\Microsoft\Windows\Temporary Internet Files\Content.IE5\IZM2I33V\MC90005458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369890" cy="37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Katie Rogg\AppData\Local\Microsoft\Windows\Temporary Internet Files\Content.IE5\IZM2I33V\MC90005458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62400"/>
            <a:ext cx="369890" cy="37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Facebook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15767" y="1670699"/>
            <a:ext cx="8153400" cy="11018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What are you doing on Facebook?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4648200"/>
            <a:ext cx="8153400" cy="11018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What</a:t>
            </a:r>
            <a:r>
              <a:rPr lang="en-US" sz="2800" dirty="0"/>
              <a:t> </a:t>
            </a:r>
            <a:r>
              <a:rPr lang="en-US" sz="32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do</a:t>
            </a:r>
            <a:r>
              <a:rPr lang="en-US" sz="2800" dirty="0"/>
              <a:t> </a:t>
            </a:r>
            <a:r>
              <a:rPr lang="en-US" sz="32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you</a:t>
            </a:r>
            <a:r>
              <a:rPr lang="en-US" sz="2800" dirty="0"/>
              <a:t> </a:t>
            </a:r>
            <a:r>
              <a:rPr lang="en-US" sz="32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think</a:t>
            </a:r>
            <a:r>
              <a:rPr lang="en-US" sz="2800" dirty="0"/>
              <a:t> </a:t>
            </a:r>
            <a:r>
              <a:rPr lang="en-US" sz="32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you</a:t>
            </a:r>
            <a:r>
              <a:rPr lang="en-US" sz="2800" dirty="0"/>
              <a:t> </a:t>
            </a:r>
            <a:r>
              <a:rPr lang="en-US" sz="32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could</a:t>
            </a:r>
            <a:r>
              <a:rPr lang="en-US" sz="2800" dirty="0"/>
              <a:t> </a:t>
            </a:r>
            <a:r>
              <a:rPr lang="en-US" sz="32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be</a:t>
            </a:r>
            <a:r>
              <a:rPr lang="en-US" sz="2800" dirty="0"/>
              <a:t> </a:t>
            </a:r>
            <a:r>
              <a:rPr lang="en-US" sz="32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doing</a:t>
            </a:r>
            <a:r>
              <a:rPr lang="en-US" sz="2800" dirty="0"/>
              <a:t> </a:t>
            </a:r>
            <a:r>
              <a:rPr lang="en-US" sz="32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better</a:t>
            </a:r>
            <a:r>
              <a:rPr lang="en-US" sz="2800" dirty="0"/>
              <a:t> </a:t>
            </a:r>
            <a:r>
              <a:rPr lang="en-US" sz="32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on</a:t>
            </a:r>
            <a:r>
              <a:rPr lang="en-US" sz="2800" dirty="0"/>
              <a:t> </a:t>
            </a:r>
            <a:r>
              <a:rPr lang="en-US" sz="32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Facebook</a:t>
            </a:r>
            <a:r>
              <a:rPr lang="en-US" sz="2800" dirty="0"/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7528">
            <a:off x="1809307" y="3085758"/>
            <a:ext cx="1584345" cy="120829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498" y="2934915"/>
            <a:ext cx="1785938" cy="1475026"/>
          </a:xfrm>
          <a:prstGeom prst="rect">
            <a:avLst/>
          </a:prstGeom>
        </p:spPr>
      </p:pic>
      <p:pic>
        <p:nvPicPr>
          <p:cNvPr id="3075" name="Picture 3" descr="C:\Users\Katie Rogg\AppData\Local\Microsoft\Windows\Temporary Internet Files\Content.IE5\QLZGGO8F\MC90033162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590">
            <a:off x="6791330" y="2928468"/>
            <a:ext cx="1524000" cy="15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1722</TotalTime>
  <Words>805</Words>
  <Application>Microsoft Office PowerPoint</Application>
  <PresentationFormat>On-screen Show (4:3)</PresentationFormat>
  <Paragraphs>235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Solstice</vt:lpstr>
      <vt:lpstr>Welcome to Social Media 101: Real Estate</vt:lpstr>
      <vt:lpstr>Social Media Training Seminar</vt:lpstr>
      <vt:lpstr>Social Media Training Seminar</vt:lpstr>
      <vt:lpstr>What is Social Media?</vt:lpstr>
      <vt:lpstr>Social Media + Real Estate</vt:lpstr>
      <vt:lpstr>Social Media + Real Estate</vt:lpstr>
      <vt:lpstr>Social Media + Real Estate</vt:lpstr>
      <vt:lpstr>Social Media Do’s &amp; Don’ts</vt:lpstr>
      <vt:lpstr>Facebook</vt:lpstr>
      <vt:lpstr>     Facebook Tips</vt:lpstr>
      <vt:lpstr>Facebook tips continued..</vt:lpstr>
      <vt:lpstr>SHARE vs. LIKE!!</vt:lpstr>
      <vt:lpstr>Facebook Tips Continued..</vt:lpstr>
      <vt:lpstr>Facebook Tips Continued</vt:lpstr>
      <vt:lpstr>Facebook</vt:lpstr>
      <vt:lpstr>Facebook Do’s &amp; Don’ts</vt:lpstr>
      <vt:lpstr>    Any Questions about Facebook?</vt:lpstr>
      <vt:lpstr>LinkedIn</vt:lpstr>
      <vt:lpstr>LinkedIn</vt:lpstr>
      <vt:lpstr>LinkedIn Tips</vt:lpstr>
      <vt:lpstr>LinkedIn Tips Continued..</vt:lpstr>
      <vt:lpstr>LinkedIn</vt:lpstr>
      <vt:lpstr>Linked In: Do’s &amp; Don’ts</vt:lpstr>
      <vt:lpstr>Any Questions about LinkedIn?</vt:lpstr>
      <vt:lpstr>Twitter</vt:lpstr>
      <vt:lpstr>Twitter</vt:lpstr>
      <vt:lpstr>Twitter Tips</vt:lpstr>
      <vt:lpstr>Twitter Tips</vt:lpstr>
      <vt:lpstr>Twitter Tips</vt:lpstr>
      <vt:lpstr>Twitter: Do’s &amp; Don’ts</vt:lpstr>
      <vt:lpstr>Any Questions About Twitter?</vt:lpstr>
      <vt:lpstr>Any Questions??</vt:lpstr>
      <vt:lpstr>Social Media Workshop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Training Seminar</dc:title>
  <dc:creator>RemaxCranAccounting</dc:creator>
  <cp:lastModifiedBy>Maggie Bosley</cp:lastModifiedBy>
  <cp:revision>123</cp:revision>
  <cp:lastPrinted>2014-07-30T16:34:13Z</cp:lastPrinted>
  <dcterms:created xsi:type="dcterms:W3CDTF">2014-07-23T15:29:03Z</dcterms:created>
  <dcterms:modified xsi:type="dcterms:W3CDTF">2014-07-30T19:21:36Z</dcterms:modified>
</cp:coreProperties>
</file>